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8" r:id="rId2"/>
    <p:sldId id="670" r:id="rId3"/>
    <p:sldId id="689" r:id="rId4"/>
    <p:sldId id="671" r:id="rId5"/>
    <p:sldId id="690" r:id="rId6"/>
    <p:sldId id="674" r:id="rId7"/>
    <p:sldId id="672" r:id="rId8"/>
    <p:sldId id="673" r:id="rId9"/>
    <p:sldId id="684" r:id="rId10"/>
    <p:sldId id="610" r:id="rId11"/>
    <p:sldId id="675" r:id="rId12"/>
    <p:sldId id="676" r:id="rId13"/>
    <p:sldId id="677" r:id="rId14"/>
    <p:sldId id="678" r:id="rId15"/>
    <p:sldId id="679" r:id="rId16"/>
    <p:sldId id="680" r:id="rId17"/>
    <p:sldId id="681" r:id="rId18"/>
    <p:sldId id="682" r:id="rId19"/>
    <p:sldId id="683" r:id="rId20"/>
    <p:sldId id="688" r:id="rId21"/>
    <p:sldId id="685" r:id="rId22"/>
    <p:sldId id="686" r:id="rId23"/>
    <p:sldId id="471" r:id="rId24"/>
    <p:sldId id="657" r:id="rId25"/>
    <p:sldId id="590" r:id="rId26"/>
    <p:sldId id="664" r:id="rId27"/>
    <p:sldId id="691" r:id="rId28"/>
    <p:sldId id="656" r:id="rId29"/>
    <p:sldId id="396" r:id="rId30"/>
  </p:sldIdLst>
  <p:sldSz cx="9144000" cy="6858000" type="screen4x3"/>
  <p:notesSz cx="6781800" cy="9926638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Arial" charset="0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ng.guo" initials="y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990000"/>
    <a:srgbClr val="4DC4FF"/>
    <a:srgbClr val="FCDF53"/>
    <a:srgbClr val="A72127"/>
    <a:srgbClr val="5195B7"/>
    <a:srgbClr val="B0232A"/>
    <a:srgbClr val="BE9E5D"/>
    <a:srgbClr val="9E948D"/>
    <a:srgbClr val="DDDDDD"/>
  </p:clrMru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28" autoAdjust="0"/>
    <p:restoredTop sz="92931" autoAdjust="0"/>
  </p:normalViewPr>
  <p:slideViewPr>
    <p:cSldViewPr>
      <p:cViewPr>
        <p:scale>
          <a:sx n="75" d="100"/>
          <a:sy n="75" d="100"/>
        </p:scale>
        <p:origin x="-7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658" y="-96"/>
      </p:cViewPr>
      <p:guideLst>
        <p:guide orient="horz" pos="3126"/>
        <p:guide pos="21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175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175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1D58A22-5045-4FD8-B96F-6E5E7956861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9638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4875"/>
            <a:ext cx="54260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8163"/>
            <a:ext cx="29384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FF437B-741F-4727-A127-B6A4FB1F187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3885AA-D741-4628-A4DB-EF1098E4C8AF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1765300"/>
            <a:ext cx="8713787" cy="6535738"/>
          </a:xfrm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1765300"/>
            <a:ext cx="1920875" cy="7389813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AB059-4C0D-4EF8-AE47-8180EC051236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1765300"/>
            <a:ext cx="8713787" cy="6535738"/>
          </a:xfrm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1765300"/>
            <a:ext cx="1920875" cy="7389813"/>
          </a:xfrm>
        </p:spPr>
        <p:txBody>
          <a:bodyPr/>
          <a:lstStyle/>
          <a:p>
            <a:r>
              <a:rPr lang="zh-CN" altLang="en-US"/>
              <a:t>金仕达是业内唯一一家同时有一卡通和数字化校园产品的厂商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F437B-741F-4727-A127-B6A4FB1F1872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D81CFB-6C09-42AF-A8D7-0BB905B8AFDD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1765300"/>
            <a:ext cx="8713787" cy="6535738"/>
          </a:xfrm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1765300"/>
            <a:ext cx="1920875" cy="7389813"/>
          </a:xfrm>
        </p:spPr>
        <p:txBody>
          <a:bodyPr/>
          <a:lstStyle/>
          <a:p>
            <a:r>
              <a:rPr lang="en-US" altLang="zh-CN"/>
              <a:t>SunGard is a global leader in software and IT services for financial services, higher education and the public sector. </a:t>
            </a:r>
          </a:p>
          <a:p>
            <a:endParaRPr lang="en-US" altLang="zh-CN"/>
          </a:p>
          <a:p>
            <a:r>
              <a:rPr lang="en-US" altLang="zh-CN"/>
              <a:t>We also provide availability services to help  information-dependent enterprises ensure the continuity of their business</a:t>
            </a:r>
          </a:p>
          <a:p>
            <a:endParaRPr lang="en-US" altLang="zh-CN"/>
          </a:p>
          <a:p>
            <a:r>
              <a:rPr lang="en-US" altLang="zh-CN"/>
              <a:t>In 2005 we went private. As a private company we are now able to focus more strongly on the long term. </a:t>
            </a:r>
          </a:p>
          <a:p>
            <a:endParaRPr lang="en-US" altLang="zh-CN"/>
          </a:p>
          <a:p>
            <a:r>
              <a:rPr lang="en-US" altLang="zh-CN"/>
              <a:t>We are incented to grow fast over the next 5 to 7 years. </a:t>
            </a:r>
          </a:p>
          <a:p>
            <a:endParaRPr lang="en-US" altLang="zh-CN"/>
          </a:p>
          <a:p>
            <a:r>
              <a:rPr lang="en-US" altLang="zh-CN"/>
              <a:t>This better aligns our goals with the expectations of our customers.  </a:t>
            </a:r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276CC4-178B-4EC8-A496-2C11319F7557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0800" y="2041525"/>
            <a:ext cx="8602663" cy="64516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985963"/>
            <a:ext cx="1584325" cy="7196137"/>
          </a:xfrm>
        </p:spPr>
        <p:txBody>
          <a:bodyPr lIns="86607" tIns="43304" rIns="86607" bIns="43304"/>
          <a:lstStyle/>
          <a:p>
            <a:pPr eaLnBrk="0" hangingPunct="0">
              <a:spcBef>
                <a:spcPct val="0"/>
              </a:spcBef>
            </a:pPr>
            <a:r>
              <a:rPr lang="en-US" altLang="zh-CN"/>
              <a:t>SunGard is comprised of 4 main businesses - Availability Services, Financial Systems, Higher Education and Public Sector - that provide our customers with infrastructure solutions, software &amp; processing solutions and IT services.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3885AA-D741-4628-A4DB-EF1098E4C8AF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1765300"/>
            <a:ext cx="8713787" cy="6535738"/>
          </a:xfrm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1765300"/>
            <a:ext cx="1920875" cy="7389813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EA31B4-C8A4-4985-B9E9-C0960516D3D3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1765300"/>
            <a:ext cx="8713787" cy="6535738"/>
          </a:xfrm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1765300"/>
            <a:ext cx="1920875" cy="7389813"/>
          </a:xfr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51203-457D-487B-8F73-DC2FFBFCA3FE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9638" y="744538"/>
            <a:ext cx="4964112" cy="3722687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完全覆盖了招标需求，同时提供了超越招标范围的功能模块，包括：</a:t>
            </a:r>
          </a:p>
          <a:p>
            <a:r>
              <a:rPr lang="zh-CN" altLang="en-US"/>
              <a:t>核心平台</a:t>
            </a:r>
            <a:r>
              <a:rPr lang="en-US" altLang="zh-CN"/>
              <a:t>10</a:t>
            </a:r>
            <a:r>
              <a:rPr lang="zh-CN" altLang="en-US"/>
              <a:t>个模块中，包括行业内率先实现的图形化监控中心、完全开放给用户的密钥管理及独创的扇区转移技术、第一套人性化的拍照打卡等</a:t>
            </a:r>
          </a:p>
          <a:p>
            <a:r>
              <a:rPr lang="zh-CN" altLang="en-US"/>
              <a:t>金融服务类</a:t>
            </a:r>
            <a:r>
              <a:rPr lang="en-US" altLang="zh-CN"/>
              <a:t>12</a:t>
            </a:r>
            <a:r>
              <a:rPr lang="zh-CN" altLang="en-US"/>
              <a:t>个子系统、身份识别类</a:t>
            </a:r>
            <a:r>
              <a:rPr lang="en-US" altLang="zh-CN"/>
              <a:t>6</a:t>
            </a:r>
            <a:r>
              <a:rPr lang="zh-CN" altLang="en-US"/>
              <a:t>个子系统架构在统一身份认证平台上、综合应用类</a:t>
            </a:r>
            <a:r>
              <a:rPr lang="en-US" altLang="zh-CN"/>
              <a:t>6</a:t>
            </a:r>
            <a:r>
              <a:rPr lang="zh-CN" altLang="en-US"/>
              <a:t>个子系统采用了信息门户技术、接口类</a:t>
            </a:r>
            <a:r>
              <a:rPr lang="en-US" altLang="zh-CN"/>
              <a:t>14</a:t>
            </a:r>
            <a:r>
              <a:rPr lang="zh-CN" altLang="en-US"/>
              <a:t>个模块，涵盖了绝大多数服务需求</a:t>
            </a:r>
          </a:p>
          <a:p>
            <a:r>
              <a:rPr lang="zh-CN" altLang="en-US"/>
              <a:t>密钥管理、通讯平台、监控中心、分析中心、拍照打卡，通用收费、售门票、自动售货，学籍管理，通用接口等</a:t>
            </a:r>
            <a:r>
              <a:rPr lang="en-US" altLang="zh-CN"/>
              <a:t>9</a:t>
            </a:r>
            <a:r>
              <a:rPr lang="zh-CN" altLang="en-US"/>
              <a:t>个模块为新增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562303-D3B4-430F-B57D-20CBFF7C0E98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1765300"/>
            <a:ext cx="8713787" cy="6535738"/>
          </a:xfrm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1765300"/>
            <a:ext cx="1920875" cy="7389813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F437B-741F-4727-A127-B6A4FB1F1872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F437B-741F-4727-A127-B6A4FB1F1872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8573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00127183808356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28662" y="285728"/>
            <a:ext cx="1200150" cy="41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00127183808356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28662" y="214290"/>
            <a:ext cx="120015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0" y="908050"/>
            <a:ext cx="9144000" cy="5949950"/>
          </a:xfrm>
          <a:prstGeom prst="rect">
            <a:avLst/>
          </a:prstGeom>
          <a:gradFill rotWithShape="1">
            <a:gsLst>
              <a:gs pos="0">
                <a:srgbClr val="D9D7B9">
                  <a:gamma/>
                  <a:shade val="46275"/>
                  <a:invGamma/>
                  <a:alpha val="0"/>
                </a:srgbClr>
              </a:gs>
              <a:gs pos="100000">
                <a:srgbClr val="D9D7B9">
                  <a:alpha val="38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42" name="Picture 18" descr="big bag2"/>
          <p:cNvPicPr>
            <a:picLocks noChangeAspect="1" noChangeArrowheads="1"/>
          </p:cNvPicPr>
          <p:nvPr/>
        </p:nvPicPr>
        <p:blipFill>
          <a:blip r:embed="rId17" cstate="print"/>
          <a:srcRect r="10172"/>
          <a:stretch>
            <a:fillRect/>
          </a:stretch>
        </p:blipFill>
        <p:spPr bwMode="auto">
          <a:xfrm>
            <a:off x="7380288" y="0"/>
            <a:ext cx="1763712" cy="908050"/>
          </a:xfrm>
          <a:prstGeom prst="rect">
            <a:avLst/>
          </a:prstGeom>
          <a:noFill/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06463" cy="908050"/>
          </a:xfrm>
          <a:prstGeom prst="rect">
            <a:avLst/>
          </a:prstGeom>
          <a:noFill/>
        </p:spPr>
      </p:pic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900113" y="0"/>
            <a:ext cx="6840537" cy="908050"/>
          </a:xfrm>
          <a:prstGeom prst="rect">
            <a:avLst/>
          </a:prstGeom>
          <a:solidFill>
            <a:srgbClr val="A7212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9E948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54" name="Picture 30" descr="s_0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948488" y="6237288"/>
            <a:ext cx="509587" cy="484187"/>
          </a:xfrm>
          <a:prstGeom prst="rect">
            <a:avLst/>
          </a:prstGeom>
          <a:noFill/>
        </p:spPr>
      </p:pic>
      <p:pic>
        <p:nvPicPr>
          <p:cNvPr id="1055" name="Picture 31" descr="s_0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596188" y="6245225"/>
            <a:ext cx="509587" cy="484188"/>
          </a:xfrm>
          <a:prstGeom prst="rect">
            <a:avLst/>
          </a:prstGeom>
          <a:noFill/>
        </p:spPr>
      </p:pic>
      <p:pic>
        <p:nvPicPr>
          <p:cNvPr id="1056" name="Picture 32" descr="s_0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239125" y="6249988"/>
            <a:ext cx="509588" cy="474662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11" Type="http://schemas.openxmlformats.org/officeDocument/2006/relationships/image" Target="../media/image88.jpeg"/><Relationship Id="rId5" Type="http://schemas.openxmlformats.org/officeDocument/2006/relationships/image" Target="../media/image82.jpeg"/><Relationship Id="rId10" Type="http://schemas.openxmlformats.org/officeDocument/2006/relationships/image" Target="../media/image87.jpeg"/><Relationship Id="rId4" Type="http://schemas.openxmlformats.org/officeDocument/2006/relationships/image" Target="../media/image81.jpeg"/><Relationship Id="rId9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monitor.com/" TargetMode="External"/><Relationship Id="rId2" Type="http://schemas.openxmlformats.org/officeDocument/2006/relationships/hyperlink" Target="http://www.sungard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26" Type="http://schemas.openxmlformats.org/officeDocument/2006/relationships/image" Target="../media/image37.pn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5" Type="http://schemas.openxmlformats.org/officeDocument/2006/relationships/image" Target="../media/image36.jpeg"/><Relationship Id="rId33" Type="http://schemas.openxmlformats.org/officeDocument/2006/relationships/image" Target="../media/image44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32" Type="http://schemas.openxmlformats.org/officeDocument/2006/relationships/image" Target="../media/image43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23" Type="http://schemas.openxmlformats.org/officeDocument/2006/relationships/image" Target="../media/image34.jpeg"/><Relationship Id="rId28" Type="http://schemas.openxmlformats.org/officeDocument/2006/relationships/image" Target="../media/image39.pn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31" Type="http://schemas.openxmlformats.org/officeDocument/2006/relationships/image" Target="../media/image42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3" name="Picture 13" descr="16_SunGard_Kingstar(1)"/>
          <p:cNvPicPr>
            <a:picLocks noChangeAspect="1" noChangeArrowheads="1"/>
          </p:cNvPicPr>
          <p:nvPr/>
        </p:nvPicPr>
        <p:blipFill>
          <a:blip r:embed="rId2" cstate="print"/>
          <a:srcRect t="15250"/>
          <a:stretch>
            <a:fillRect/>
          </a:stretch>
        </p:blipFill>
        <p:spPr bwMode="auto">
          <a:xfrm>
            <a:off x="0" y="0"/>
            <a:ext cx="9144000" cy="5168900"/>
          </a:xfrm>
          <a:prstGeom prst="rect">
            <a:avLst/>
          </a:prstGeom>
          <a:noFill/>
        </p:spPr>
      </p:pic>
      <p:pic>
        <p:nvPicPr>
          <p:cNvPr id="20497" name="Picture 17" descr="D001"/>
          <p:cNvPicPr>
            <a:picLocks noChangeAspect="1" noChangeArrowheads="1"/>
          </p:cNvPicPr>
          <p:nvPr/>
        </p:nvPicPr>
        <p:blipFill>
          <a:blip r:embed="rId3" cstate="print"/>
          <a:srcRect l="21260" t="-1129"/>
          <a:stretch>
            <a:fillRect/>
          </a:stretch>
        </p:blipFill>
        <p:spPr bwMode="auto">
          <a:xfrm>
            <a:off x="-1588" y="3741738"/>
            <a:ext cx="1446213" cy="1281112"/>
          </a:xfrm>
          <a:prstGeom prst="rect">
            <a:avLst/>
          </a:prstGeom>
          <a:noFill/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176" y="3728199"/>
            <a:ext cx="1281113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7164388" y="3743325"/>
            <a:ext cx="503237" cy="1284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92" name="Picture 12" descr="big bag2"/>
          <p:cNvPicPr>
            <a:picLocks noChangeAspect="1" noChangeArrowheads="1"/>
          </p:cNvPicPr>
          <p:nvPr/>
        </p:nvPicPr>
        <p:blipFill>
          <a:blip r:embed="rId5" cstate="print"/>
          <a:srcRect r="10883"/>
          <a:stretch>
            <a:fillRect/>
          </a:stretch>
        </p:blipFill>
        <p:spPr bwMode="auto">
          <a:xfrm>
            <a:off x="7467600" y="3743325"/>
            <a:ext cx="1676400" cy="1284288"/>
          </a:xfrm>
          <a:prstGeom prst="rect">
            <a:avLst/>
          </a:prstGeom>
          <a:noFill/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546350" y="3743325"/>
            <a:ext cx="4868863" cy="1284288"/>
          </a:xfrm>
          <a:prstGeom prst="rect">
            <a:avLst/>
          </a:prstGeom>
          <a:solidFill>
            <a:srgbClr val="A7212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2547938" y="4097342"/>
            <a:ext cx="4810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上海电机学院手机</a:t>
            </a:r>
            <a:r>
              <a:rPr lang="zh-CN" altLang="en-US" sz="20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一</a:t>
            </a:r>
            <a:r>
              <a:rPr lang="zh-CN" altLang="en-US" sz="2000" b="1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卡通方案介绍</a:t>
            </a:r>
            <a:endParaRPr lang="zh-CN" altLang="en-US" sz="2000" b="1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0" y="5013325"/>
            <a:ext cx="9144000" cy="1844675"/>
          </a:xfrm>
          <a:prstGeom prst="rect">
            <a:avLst/>
          </a:prstGeom>
          <a:solidFill>
            <a:srgbClr val="D9D7B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2411413" y="5300663"/>
            <a:ext cx="38163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产品开发总监  韩海东</a:t>
            </a:r>
          </a:p>
          <a:p>
            <a:pPr algn="r">
              <a:spcBef>
                <a:spcPct val="50000"/>
              </a:spcBef>
            </a:pPr>
            <a:r>
              <a:rPr lang="en-US" altLang="zh-CN" sz="20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2010</a:t>
            </a:r>
            <a:r>
              <a:rPr lang="zh-CN" altLang="en-US" sz="20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年</a:t>
            </a:r>
            <a:r>
              <a:rPr lang="en-US" altLang="zh-CN" sz="20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5</a:t>
            </a:r>
            <a:r>
              <a:rPr lang="zh-CN" altLang="en-US" sz="20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月</a:t>
            </a:r>
            <a:r>
              <a:rPr lang="en-US" altLang="zh-CN" sz="20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18</a:t>
            </a:r>
            <a:r>
              <a:rPr lang="zh-CN" altLang="en-US" sz="20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日</a:t>
            </a:r>
            <a:endParaRPr lang="zh-CN" altLang="en-US" sz="2000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reeform 7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2918"/>
            <a:ext cx="7553326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1642" name="AutoShape 90"/>
          <p:cNvCxnSpPr>
            <a:cxnSpLocks noChangeShapeType="1"/>
          </p:cNvCxnSpPr>
          <p:nvPr/>
        </p:nvCxnSpPr>
        <p:spPr bwMode="auto">
          <a:xfrm flipV="1">
            <a:off x="828675" y="1412875"/>
            <a:ext cx="5908675" cy="1292225"/>
          </a:xfrm>
          <a:prstGeom prst="straightConnector1">
            <a:avLst/>
          </a:prstGeom>
          <a:noFill/>
          <a:ln w="25400">
            <a:noFill/>
            <a:round/>
            <a:headEnd/>
            <a:tailEnd type="triangle" w="lg" len="lg"/>
          </a:ln>
          <a:effectLst/>
        </p:spPr>
      </p:cxnSp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532229" y="4314808"/>
            <a:ext cx="1170432" cy="549594"/>
            <a:chOff x="103623" y="4886276"/>
            <a:chExt cx="1169788" cy="549626"/>
          </a:xfrm>
        </p:grpSpPr>
        <p:sp>
          <p:nvSpPr>
            <p:cNvPr id="90" name="矩形 8"/>
            <p:cNvSpPr>
              <a:spLocks noChangeArrowheads="1"/>
            </p:cNvSpPr>
            <p:nvPr/>
          </p:nvSpPr>
          <p:spPr bwMode="auto">
            <a:xfrm>
              <a:off x="316031" y="4886276"/>
              <a:ext cx="697243" cy="40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契机</a:t>
              </a:r>
              <a:endParaRPr lang="zh-CN" altLang="en-US" sz="20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1" name="直接连接符 5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3623" y="5246915"/>
              <a:ext cx="1169788" cy="188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1812389" y="3214670"/>
            <a:ext cx="1170432" cy="540256"/>
            <a:chOff x="1383863" y="3786192"/>
            <a:chExt cx="1170232" cy="539639"/>
          </a:xfrm>
        </p:grpSpPr>
        <p:sp>
          <p:nvSpPr>
            <p:cNvPr id="93" name="矩形 9"/>
            <p:cNvSpPr>
              <a:spLocks noChangeArrowheads="1"/>
            </p:cNvSpPr>
            <p:nvPr/>
          </p:nvSpPr>
          <p:spPr bwMode="auto">
            <a:xfrm>
              <a:off x="1588424" y="3786192"/>
              <a:ext cx="697508" cy="399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indent="-342900" latinLnBrk="1">
                <a:spcAft>
                  <a:spcPct val="20000"/>
                </a:spcAft>
                <a:buClr>
                  <a:srgbClr val="FF0000"/>
                </a:buClr>
                <a:buSzPct val="70000"/>
              </a:pPr>
              <a:r>
                <a:rPr lang="zh-CN" altLang="en-US" sz="2000" dirty="0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磨砺</a:t>
              </a:r>
            </a:p>
          </p:txBody>
        </p:sp>
        <p:pic>
          <p:nvPicPr>
            <p:cNvPr id="94" name="直接连接符 57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83863" y="4137071"/>
              <a:ext cx="1170232" cy="188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17"/>
          <p:cNvGrpSpPr>
            <a:grpSpLocks/>
          </p:cNvGrpSpPr>
          <p:nvPr/>
        </p:nvGrpSpPr>
        <p:grpSpPr bwMode="auto">
          <a:xfrm>
            <a:off x="2907271" y="2249483"/>
            <a:ext cx="1170432" cy="769441"/>
            <a:chOff x="2615460" y="2671702"/>
            <a:chExt cx="1170226" cy="769304"/>
          </a:xfrm>
        </p:grpSpPr>
        <p:sp>
          <p:nvSpPr>
            <p:cNvPr id="96" name="矩形 10"/>
            <p:cNvSpPr>
              <a:spLocks noChangeArrowheads="1"/>
            </p:cNvSpPr>
            <p:nvPr/>
          </p:nvSpPr>
          <p:spPr bwMode="auto">
            <a:xfrm>
              <a:off x="2779962" y="2671702"/>
              <a:ext cx="697504" cy="769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indent="-342900" latinLnBrk="1">
                <a:spcAft>
                  <a:spcPct val="20000"/>
                </a:spcAft>
                <a:buClr>
                  <a:srgbClr val="FF0000"/>
                </a:buClr>
                <a:buSzPct val="70000"/>
              </a:pPr>
              <a:r>
                <a:rPr lang="zh-CN" altLang="en-US" sz="2000" dirty="0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发展</a:t>
              </a:r>
            </a:p>
            <a:p>
              <a:pPr indent="-342900" algn="ctr" latinLnBrk="1">
                <a:spcAft>
                  <a:spcPct val="20000"/>
                </a:spcAft>
                <a:buClr>
                  <a:srgbClr val="FF0000"/>
                </a:buClr>
                <a:buSzPct val="70000"/>
              </a:pPr>
              <a:endParaRPr kumimoji="1" lang="zh-CN" altLang="en-US" sz="20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7" name="直接连接符 60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15460" y="3015681"/>
              <a:ext cx="1170226" cy="188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组合 16"/>
          <p:cNvGrpSpPr>
            <a:grpSpLocks/>
          </p:cNvGrpSpPr>
          <p:nvPr/>
        </p:nvGrpSpPr>
        <p:grpSpPr bwMode="auto">
          <a:xfrm>
            <a:off x="4624272" y="1246176"/>
            <a:ext cx="1170433" cy="535878"/>
            <a:chOff x="3889274" y="1571611"/>
            <a:chExt cx="1170918" cy="535395"/>
          </a:xfrm>
        </p:grpSpPr>
        <p:sp>
          <p:nvSpPr>
            <p:cNvPr id="99" name="矩形 11"/>
            <p:cNvSpPr>
              <a:spLocks noChangeArrowheads="1"/>
            </p:cNvSpPr>
            <p:nvPr/>
          </p:nvSpPr>
          <p:spPr bwMode="auto">
            <a:xfrm>
              <a:off x="4139611" y="1571611"/>
              <a:ext cx="697916" cy="39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indent="-342900" latinLnBrk="1">
                <a:spcAft>
                  <a:spcPct val="20000"/>
                </a:spcAft>
                <a:buClr>
                  <a:srgbClr val="FF0000"/>
                </a:buClr>
                <a:buSzPct val="70000"/>
              </a:pPr>
              <a:r>
                <a:rPr lang="zh-CN" altLang="en-US" sz="2000" dirty="0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</a:rPr>
                <a:t>创新</a:t>
              </a:r>
            </a:p>
          </p:txBody>
        </p:sp>
        <p:pic>
          <p:nvPicPr>
            <p:cNvPr id="100" name="直接连接符 63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9274" y="1918200"/>
              <a:ext cx="1170918" cy="188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109"/>
          <p:cNvGrpSpPr/>
          <p:nvPr/>
        </p:nvGrpSpPr>
        <p:grpSpPr>
          <a:xfrm>
            <a:off x="571472" y="5500702"/>
            <a:ext cx="4143404" cy="857256"/>
            <a:chOff x="571472" y="5500702"/>
            <a:chExt cx="4143404" cy="857256"/>
          </a:xfrm>
        </p:grpSpPr>
        <p:sp>
          <p:nvSpPr>
            <p:cNvPr id="105" name="Rectangle 21"/>
            <p:cNvSpPr>
              <a:spLocks noChangeArrowheads="1"/>
            </p:cNvSpPr>
            <p:nvPr/>
          </p:nvSpPr>
          <p:spPr bwMode="auto">
            <a:xfrm>
              <a:off x="571472" y="5500702"/>
              <a:ext cx="3857652" cy="857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E948D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Text Box 18"/>
            <p:cNvSpPr txBox="1">
              <a:spLocks noChangeArrowheads="1"/>
            </p:cNvSpPr>
            <p:nvPr/>
          </p:nvSpPr>
          <p:spPr bwMode="auto">
            <a:xfrm>
              <a:off x="571472" y="5653397"/>
              <a:ext cx="4143404" cy="633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indent="-261938" algn="l">
                <a:lnSpc>
                  <a:spcPct val="115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凭借金融证券行业的技术积累和业务沉淀。</a:t>
              </a:r>
            </a:p>
            <a:p>
              <a:pPr marL="261938" indent="-261938" algn="l">
                <a:lnSpc>
                  <a:spcPct val="115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04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年承接复旦大学一卡通项目。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110"/>
          <p:cNvGrpSpPr/>
          <p:nvPr/>
        </p:nvGrpSpPr>
        <p:grpSpPr>
          <a:xfrm>
            <a:off x="2428860" y="4500570"/>
            <a:ext cx="4429156" cy="880883"/>
            <a:chOff x="2428860" y="4500570"/>
            <a:chExt cx="4429156" cy="880883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2428860" y="4500570"/>
              <a:ext cx="4429156" cy="857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E948D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Text Box 18"/>
            <p:cNvSpPr txBox="1">
              <a:spLocks noChangeArrowheads="1"/>
            </p:cNvSpPr>
            <p:nvPr/>
          </p:nvSpPr>
          <p:spPr bwMode="auto">
            <a:xfrm>
              <a:off x="2428860" y="4500570"/>
              <a:ext cx="4357718" cy="880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indent="-261938" algn="l">
                <a:lnSpc>
                  <a:spcPct val="115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对于市场进行调研、解读分析，决定产品化。</a:t>
              </a:r>
            </a:p>
            <a:p>
              <a:pPr marL="261938" indent="-261938" algn="l">
                <a:lnSpc>
                  <a:spcPct val="115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05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年引入全新的理念，推出新一代一卡通完整解决方案和产品。</a:t>
              </a:r>
            </a:p>
          </p:txBody>
        </p:sp>
      </p:grpSp>
      <p:grpSp>
        <p:nvGrpSpPr>
          <p:cNvPr id="8" name="组合 111"/>
          <p:cNvGrpSpPr/>
          <p:nvPr/>
        </p:nvGrpSpPr>
        <p:grpSpPr>
          <a:xfrm>
            <a:off x="3643306" y="3429000"/>
            <a:ext cx="4857784" cy="885196"/>
            <a:chOff x="3643306" y="3429000"/>
            <a:chExt cx="4857784" cy="885196"/>
          </a:xfrm>
        </p:grpSpPr>
        <p:sp>
          <p:nvSpPr>
            <p:cNvPr id="108" name="Rectangle 21"/>
            <p:cNvSpPr>
              <a:spLocks noChangeArrowheads="1"/>
            </p:cNvSpPr>
            <p:nvPr/>
          </p:nvSpPr>
          <p:spPr bwMode="auto">
            <a:xfrm>
              <a:off x="3714744" y="3429000"/>
              <a:ext cx="4786346" cy="857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E948D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Text Box 18"/>
            <p:cNvSpPr txBox="1">
              <a:spLocks noChangeArrowheads="1"/>
            </p:cNvSpPr>
            <p:nvPr/>
          </p:nvSpPr>
          <p:spPr bwMode="auto">
            <a:xfrm>
              <a:off x="3643306" y="3433313"/>
              <a:ext cx="4714908" cy="880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indent="-261938" algn="l">
                <a:lnSpc>
                  <a:spcPct val="115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06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年开始投放市场迅速赢得广大用户的青睐，当年承接了上海全部一卡通项目工程。</a:t>
              </a:r>
            </a:p>
            <a:p>
              <a:pPr marL="261938" indent="-261938" algn="l">
                <a:lnSpc>
                  <a:spcPct val="115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07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年全国市场进行推广，目前近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家合作客户。</a:t>
              </a:r>
            </a:p>
          </p:txBody>
        </p:sp>
      </p:grpSp>
      <p:grpSp>
        <p:nvGrpSpPr>
          <p:cNvPr id="9" name="组合 112"/>
          <p:cNvGrpSpPr/>
          <p:nvPr/>
        </p:nvGrpSpPr>
        <p:grpSpPr>
          <a:xfrm>
            <a:off x="4929190" y="2357430"/>
            <a:ext cx="4143404" cy="880883"/>
            <a:chOff x="4929190" y="2357430"/>
            <a:chExt cx="4143404" cy="880883"/>
          </a:xfrm>
        </p:grpSpPr>
        <p:sp>
          <p:nvSpPr>
            <p:cNvPr id="109" name="Rectangle 21"/>
            <p:cNvSpPr>
              <a:spLocks noChangeArrowheads="1"/>
            </p:cNvSpPr>
            <p:nvPr/>
          </p:nvSpPr>
          <p:spPr bwMode="auto">
            <a:xfrm>
              <a:off x="4929190" y="2357430"/>
              <a:ext cx="4143404" cy="857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E948D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Text Box 18"/>
            <p:cNvSpPr txBox="1">
              <a:spLocks noChangeArrowheads="1"/>
            </p:cNvSpPr>
            <p:nvPr/>
          </p:nvSpPr>
          <p:spPr bwMode="auto">
            <a:xfrm>
              <a:off x="4929190" y="2357430"/>
              <a:ext cx="4000528" cy="880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indent="-261938" algn="l">
                <a:lnSpc>
                  <a:spcPct val="115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08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年和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SUNGARD HE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合作，引入更加先进技术和丰富经验到一卡通中。</a:t>
              </a:r>
            </a:p>
            <a:p>
              <a:pPr marL="261938" indent="-261938" algn="l">
                <a:lnSpc>
                  <a:spcPct val="115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取得一定成绩的基础之上，将来保持持续创新。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143636" y="928670"/>
            <a:ext cx="2786114" cy="1146693"/>
            <a:chOff x="6143636" y="928670"/>
            <a:chExt cx="2786114" cy="1146693"/>
          </a:xfrm>
        </p:grpSpPr>
        <p:grpSp>
          <p:nvGrpSpPr>
            <p:cNvPr id="35" name="组合 34"/>
            <p:cNvGrpSpPr/>
            <p:nvPr/>
          </p:nvGrpSpPr>
          <p:grpSpPr>
            <a:xfrm>
              <a:off x="6143636" y="928670"/>
              <a:ext cx="2786114" cy="1143008"/>
              <a:chOff x="6143636" y="928670"/>
              <a:chExt cx="2786114" cy="1143008"/>
            </a:xfrm>
          </p:grpSpPr>
          <p:sp>
            <p:nvSpPr>
              <p:cNvPr id="33" name="云形 32"/>
              <p:cNvSpPr/>
              <p:nvPr/>
            </p:nvSpPr>
            <p:spPr bwMode="gray">
              <a:xfrm>
                <a:off x="6143636" y="928670"/>
                <a:ext cx="2786114" cy="1143008"/>
              </a:xfrm>
              <a:prstGeom prst="cloud">
                <a:avLst/>
              </a:prstGeom>
              <a:solidFill>
                <a:srgbClr val="B0232A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rtlCol="0" anchor="ctr"/>
              <a:lstStyle/>
              <a:p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643702" y="1214422"/>
                <a:ext cx="20002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09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年，手机校园一卡通系统横空出世</a:t>
                </a:r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36" name="Picture 18" descr="F:\我的文档\My Pictures\lg_ku990_100.gif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20047113">
              <a:off x="6176577" y="1247363"/>
              <a:ext cx="828000" cy="82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40941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金仕达一卡通发展历程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4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4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4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AutoShape 3"/>
          <p:cNvSpPr>
            <a:spLocks noChangeArrowheads="1"/>
          </p:cNvSpPr>
          <p:nvPr/>
        </p:nvSpPr>
        <p:spPr bwMode="gray">
          <a:xfrm>
            <a:off x="611188" y="1298575"/>
            <a:ext cx="7920037" cy="12954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C5D6E9"/>
              </a:gs>
              <a:gs pos="50000">
                <a:srgbClr val="C5D6E9">
                  <a:gamma/>
                  <a:tint val="36471"/>
                  <a:invGamma/>
                </a:srgbClr>
              </a:gs>
              <a:gs pos="100000">
                <a:srgbClr val="C5D6E9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/>
          <a:p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000" b="1" dirty="0">
                <a:solidFill>
                  <a:srgbClr val="0074BC"/>
                </a:solidFill>
                <a:latin typeface="黑体" pitchFamily="2" charset="-122"/>
                <a:ea typeface="黑体" pitchFamily="2" charset="-122"/>
              </a:rPr>
              <a:t>金仕达将金融交易系统的技术架构成功运用到校一卡通，推出使</a:t>
            </a:r>
            <a:r>
              <a:rPr lang="zh-CN" altLang="en-US" sz="2000" b="1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学校掌握主动权</a:t>
            </a:r>
            <a:r>
              <a:rPr lang="zh-CN" altLang="en-US" sz="2000" b="1" dirty="0">
                <a:solidFill>
                  <a:srgbClr val="0074BC"/>
                </a:solidFill>
                <a:latin typeface="黑体" pitchFamily="2" charset="-122"/>
                <a:ea typeface="黑体" pitchFamily="2" charset="-122"/>
              </a:rPr>
              <a:t>、</a:t>
            </a:r>
            <a:r>
              <a:rPr lang="zh-CN" altLang="en-US" sz="2000" b="1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加强信息资源开发和利用水平</a:t>
            </a:r>
            <a:r>
              <a:rPr lang="zh-CN" altLang="en-US" sz="2000" b="1" dirty="0">
                <a:solidFill>
                  <a:srgbClr val="3333CC"/>
                </a:solidFill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en-US" sz="2000" b="1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开放性</a:t>
            </a:r>
            <a:r>
              <a:rPr lang="zh-CN" altLang="en-US" sz="2000" b="1" dirty="0">
                <a:solidFill>
                  <a:srgbClr val="3333CC"/>
                </a:solidFill>
                <a:latin typeface="黑体" pitchFamily="2" charset="-122"/>
                <a:ea typeface="黑体" pitchFamily="2" charset="-122"/>
              </a:rPr>
              <a:t>的</a:t>
            </a:r>
            <a:r>
              <a:rPr lang="zh-CN" altLang="en-US" sz="2000" b="1" dirty="0">
                <a:solidFill>
                  <a:srgbClr val="0074BC"/>
                </a:solidFill>
                <a:latin typeface="黑体" pitchFamily="2" charset="-122"/>
                <a:ea typeface="黑体" pitchFamily="2" charset="-122"/>
              </a:rPr>
              <a:t>新一代校园一卡通系统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gray">
          <a:xfrm>
            <a:off x="684213" y="2781300"/>
            <a:ext cx="8137525" cy="259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buClr>
                <a:srgbClr val="A72127"/>
              </a:buClr>
              <a:buFont typeface="Wingdings" pitchFamily="2" charset="2"/>
              <a:buChar char="n"/>
            </a:pPr>
            <a:r>
              <a:rPr lang="en-US" altLang="zh-CN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国内首个以</a:t>
            </a: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软件架构而不是以硬件设备为中心的校园一卡通；</a:t>
            </a:r>
          </a:p>
          <a:p>
            <a:pPr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国内首个大</a:t>
            </a: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集中模式的校园一卡通；</a:t>
            </a:r>
          </a:p>
          <a:p>
            <a:pPr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国内首个引入</a:t>
            </a: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金融级通讯中间件的校园一卡通；</a:t>
            </a:r>
          </a:p>
          <a:p>
            <a:pPr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国内首个实现</a:t>
            </a: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软硬分离、倡导设备无关性的校园一卡通</a:t>
            </a:r>
          </a:p>
          <a:p>
            <a:pPr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国内首个实现</a:t>
            </a: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图形化的集中式监控中心的校园一卡通；</a:t>
            </a:r>
          </a:p>
          <a:p>
            <a:pPr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国内首个开放</a:t>
            </a: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卡片密钥、卡片结构的校园一卡通；</a:t>
            </a:r>
          </a:p>
          <a:p>
            <a:pPr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国内首个提出</a:t>
            </a: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并实现信息资源利用为辅助决策提供支撑的一卡通</a:t>
            </a:r>
          </a:p>
          <a:p>
            <a:pPr algn="l"/>
            <a:endParaRPr lang="en-US" altLang="zh-CN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9205" name="Text Box 5"/>
          <p:cNvSpPr txBox="1">
            <a:spLocks noChangeArrowheads="1"/>
          </p:cNvSpPr>
          <p:nvPr/>
        </p:nvSpPr>
        <p:spPr bwMode="auto">
          <a:xfrm>
            <a:off x="1763713" y="174625"/>
            <a:ext cx="612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新一代</a:t>
            </a:r>
            <a:r>
              <a:rPr lang="zh-CN" altLang="en-US" sz="2400" dirty="0">
                <a:solidFill>
                  <a:schemeClr val="bg1"/>
                </a:solidFill>
                <a:ea typeface="黑体" pitchFamily="2" charset="-122"/>
              </a:rPr>
              <a:t>一卡通的领导者和倡导者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16" name="Rectangle 20"/>
          <p:cNvSpPr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0" y="908050"/>
            <a:ext cx="1476375" cy="1079500"/>
          </a:xfrm>
          <a:prstGeom prst="rect">
            <a:avLst/>
          </a:prstGeom>
          <a:solidFill>
            <a:srgbClr val="9E948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0" y="1268413"/>
            <a:ext cx="1403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数据资源层</a:t>
            </a:r>
          </a:p>
        </p:txBody>
      </p:sp>
      <p:sp>
        <p:nvSpPr>
          <p:cNvPr id="157700" name="Rectangle 4"/>
          <p:cNvSpPr>
            <a:spLocks noChangeArrowheads="1"/>
          </p:cNvSpPr>
          <p:nvPr/>
        </p:nvSpPr>
        <p:spPr bwMode="auto">
          <a:xfrm>
            <a:off x="0" y="2060575"/>
            <a:ext cx="1476375" cy="1152525"/>
          </a:xfrm>
          <a:prstGeom prst="rect">
            <a:avLst/>
          </a:prstGeom>
          <a:solidFill>
            <a:srgbClr val="9E948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701" name="Rectangle 5"/>
          <p:cNvSpPr>
            <a:spLocks noChangeArrowheads="1"/>
          </p:cNvSpPr>
          <p:nvPr/>
        </p:nvSpPr>
        <p:spPr bwMode="auto">
          <a:xfrm>
            <a:off x="0" y="3284538"/>
            <a:ext cx="1476375" cy="1079500"/>
          </a:xfrm>
          <a:prstGeom prst="rect">
            <a:avLst/>
          </a:prstGeom>
          <a:solidFill>
            <a:srgbClr val="9E948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702" name="Rectangle 6"/>
          <p:cNvSpPr>
            <a:spLocks noChangeArrowheads="1"/>
          </p:cNvSpPr>
          <p:nvPr/>
        </p:nvSpPr>
        <p:spPr bwMode="auto">
          <a:xfrm>
            <a:off x="0" y="4435475"/>
            <a:ext cx="1476375" cy="1008063"/>
          </a:xfrm>
          <a:prstGeom prst="rect">
            <a:avLst/>
          </a:prstGeom>
          <a:solidFill>
            <a:srgbClr val="9E948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703" name="Rectangle 7"/>
          <p:cNvSpPr>
            <a:spLocks noChangeArrowheads="1"/>
          </p:cNvSpPr>
          <p:nvPr/>
        </p:nvSpPr>
        <p:spPr bwMode="auto">
          <a:xfrm>
            <a:off x="0" y="5516563"/>
            <a:ext cx="1476375" cy="1079500"/>
          </a:xfrm>
          <a:prstGeom prst="rect">
            <a:avLst/>
          </a:prstGeom>
          <a:solidFill>
            <a:srgbClr val="9E948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0" y="2492375"/>
            <a:ext cx="1403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应用服务层</a:t>
            </a: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0" y="3643313"/>
            <a:ext cx="1403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通讯服务层</a:t>
            </a: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0" y="4779963"/>
            <a:ext cx="1403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前置业务层</a:t>
            </a: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0" y="5876925"/>
            <a:ext cx="1403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400" b="1">
                <a:solidFill>
                  <a:schemeClr val="bg1"/>
                </a:solidFill>
              </a:rPr>
              <a:t>终端设备层</a:t>
            </a:r>
          </a:p>
        </p:txBody>
      </p:sp>
      <p:graphicFrame>
        <p:nvGraphicFramePr>
          <p:cNvPr id="157709" name="Object 13"/>
          <p:cNvGraphicFramePr>
            <a:graphicFrameLocks noChangeAspect="1"/>
          </p:cNvGraphicFramePr>
          <p:nvPr/>
        </p:nvGraphicFramePr>
        <p:xfrm>
          <a:off x="1547813" y="908050"/>
          <a:ext cx="6276975" cy="5672138"/>
        </p:xfrm>
        <a:graphic>
          <a:graphicData uri="http://schemas.openxmlformats.org/presentationml/2006/ole">
            <p:oleObj spid="_x0000_s792578" name="Visio" r:id="rId3" imgW="6262116" imgH="5659755" progId="">
              <p:embed/>
            </p:oleObj>
          </a:graphicData>
        </a:graphic>
      </p:graphicFrame>
      <p:sp>
        <p:nvSpPr>
          <p:cNvPr id="157710" name="AutoShape 14"/>
          <p:cNvSpPr>
            <a:spLocks noChangeArrowheads="1"/>
          </p:cNvSpPr>
          <p:nvPr/>
        </p:nvSpPr>
        <p:spPr bwMode="auto">
          <a:xfrm rot="3554710">
            <a:off x="5424488" y="2216150"/>
            <a:ext cx="173038" cy="1303337"/>
          </a:xfrm>
          <a:prstGeom prst="curvedLeftArrow">
            <a:avLst>
              <a:gd name="adj1" fmla="val 150642"/>
              <a:gd name="adj2" fmla="val 301283"/>
              <a:gd name="adj3" fmla="val 33333"/>
            </a:avLst>
          </a:prstGeom>
          <a:solidFill>
            <a:srgbClr val="0033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5219700" y="2708275"/>
            <a:ext cx="79216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solidFill>
                  <a:schemeClr val="tx1"/>
                </a:solidFill>
              </a:rPr>
              <a:t>ExtCall()</a:t>
            </a:r>
          </a:p>
        </p:txBody>
      </p:sp>
      <p:sp>
        <p:nvSpPr>
          <p:cNvPr id="157712" name="AutoShape 16"/>
          <p:cNvSpPr>
            <a:spLocks noChangeArrowheads="1"/>
          </p:cNvSpPr>
          <p:nvPr/>
        </p:nvSpPr>
        <p:spPr bwMode="auto">
          <a:xfrm>
            <a:off x="7524750" y="981075"/>
            <a:ext cx="1619250" cy="4032250"/>
          </a:xfrm>
          <a:prstGeom prst="roundRect">
            <a:avLst>
              <a:gd name="adj" fmla="val 16667"/>
            </a:avLst>
          </a:prstGeom>
          <a:noFill/>
          <a:ln w="25400" cap="sq">
            <a:solidFill>
              <a:srgbClr val="9E948D"/>
            </a:solidFill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l" eaLnBrk="0" hangingPunct="0"/>
            <a:r>
              <a:rPr lang="zh-CN" altLang="en-US" sz="1400" b="1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引入金融级的四层软件架构解决了</a:t>
            </a:r>
            <a:r>
              <a:rPr lang="zh-CN" altLang="en-US" sz="14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：</a:t>
            </a:r>
          </a:p>
          <a:p>
            <a:pPr algn="l" eaLnBrk="0" hangingPunct="0"/>
            <a:r>
              <a:rPr lang="en-US" altLang="zh-CN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、前置业务的抽象</a:t>
            </a:r>
            <a:r>
              <a:rPr lang="en-US" altLang="zh-CN" sz="1400" b="1">
                <a:solidFill>
                  <a:srgbClr val="000000"/>
                </a:solidFill>
                <a:latin typeface="华文楷体"/>
                <a:ea typeface="黑体" pitchFamily="2" charset="-122"/>
              </a:rPr>
              <a:t>—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设备无关性</a:t>
            </a:r>
            <a:endParaRPr lang="zh-CN" altLang="en-US" sz="1400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  <a:p>
            <a:pPr algn="l" eaLnBrk="0" hangingPunct="0"/>
            <a:r>
              <a:rPr lang="en-US" altLang="zh-CN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、组件化设计</a:t>
            </a:r>
            <a:r>
              <a:rPr lang="en-US" altLang="zh-CN" sz="1400" b="1">
                <a:solidFill>
                  <a:srgbClr val="000000"/>
                </a:solidFill>
                <a:latin typeface="华文楷体"/>
                <a:ea typeface="黑体" pitchFamily="2" charset="-122"/>
              </a:rPr>
              <a:t>—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系统未来扩展性</a:t>
            </a:r>
          </a:p>
          <a:p>
            <a:pPr algn="l" eaLnBrk="0" hangingPunct="0"/>
            <a:r>
              <a:rPr lang="en-US" altLang="zh-CN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、通讯的加密传输</a:t>
            </a:r>
            <a:r>
              <a:rPr lang="en-US" altLang="zh-CN" sz="1400" b="1">
                <a:solidFill>
                  <a:srgbClr val="000000"/>
                </a:solidFill>
                <a:latin typeface="华文楷体"/>
                <a:ea typeface="黑体" pitchFamily="2" charset="-122"/>
              </a:rPr>
              <a:t>—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系统安全性</a:t>
            </a:r>
            <a:endParaRPr lang="zh-CN" altLang="en-US" sz="1400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  <a:p>
            <a:pPr algn="l" eaLnBrk="0" hangingPunct="0"/>
            <a:r>
              <a:rPr lang="en-US" altLang="zh-CN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、基于架构的接口设计</a:t>
            </a:r>
            <a:r>
              <a:rPr lang="en-US" altLang="zh-CN" sz="1400" b="1">
                <a:solidFill>
                  <a:srgbClr val="000000"/>
                </a:solidFill>
                <a:latin typeface="华文楷体"/>
                <a:ea typeface="黑体" pitchFamily="2" charset="-122"/>
              </a:rPr>
              <a:t>—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系统开放性</a:t>
            </a:r>
            <a:endParaRPr lang="zh-CN" altLang="en-US" sz="1400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  <a:p>
            <a:pPr algn="l" eaLnBrk="0" hangingPunct="0"/>
            <a:r>
              <a:rPr lang="en-US" altLang="zh-CN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、组件的单点容错设计</a:t>
            </a:r>
            <a:r>
              <a:rPr lang="en-US" altLang="zh-CN" sz="1400" b="1">
                <a:solidFill>
                  <a:srgbClr val="000000"/>
                </a:solidFill>
                <a:latin typeface="华文楷体"/>
                <a:ea typeface="黑体" pitchFamily="2" charset="-122"/>
              </a:rPr>
              <a:t>—</a:t>
            </a:r>
            <a:r>
              <a:rPr lang="zh-CN" altLang="en-US" sz="1400" b="1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系统可靠性</a:t>
            </a:r>
            <a:endParaRPr lang="zh-CN" altLang="en-US" sz="16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1835150" y="4076700"/>
            <a:ext cx="1009650" cy="284163"/>
          </a:xfrm>
          <a:prstGeom prst="rect">
            <a:avLst/>
          </a:prstGeom>
          <a:solidFill>
            <a:schemeClr val="accent1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57714" name="AutoShape 18"/>
          <p:cNvSpPr>
            <a:spLocks noChangeArrowheads="1"/>
          </p:cNvSpPr>
          <p:nvPr/>
        </p:nvSpPr>
        <p:spPr bwMode="auto">
          <a:xfrm rot="-311666">
            <a:off x="2844800" y="4149725"/>
            <a:ext cx="431800" cy="71438"/>
          </a:xfrm>
          <a:prstGeom prst="leftArrow">
            <a:avLst>
              <a:gd name="adj1" fmla="val 50000"/>
              <a:gd name="adj2" fmla="val 151110"/>
            </a:avLst>
          </a:prstGeom>
          <a:solidFill>
            <a:srgbClr val="0000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1763713" y="174625"/>
            <a:ext cx="424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金融</a:t>
            </a:r>
            <a:r>
              <a:rPr lang="zh-CN" altLang="en-US" sz="2400" dirty="0">
                <a:solidFill>
                  <a:schemeClr val="bg1"/>
                </a:solidFill>
                <a:ea typeface="黑体" pitchFamily="2" charset="-122"/>
              </a:rPr>
              <a:t>级四层软件架构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 animBg="1"/>
      <p:bldP spid="157700" grpId="0" animBg="1"/>
      <p:bldP spid="157701" grpId="0" animBg="1"/>
      <p:bldP spid="157702" grpId="0" animBg="1"/>
      <p:bldP spid="15770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AutoShape 4"/>
          <p:cNvSpPr>
            <a:spLocks noChangeArrowheads="1"/>
          </p:cNvSpPr>
          <p:nvPr/>
        </p:nvSpPr>
        <p:spPr bwMode="gray">
          <a:xfrm>
            <a:off x="1763713" y="1485900"/>
            <a:ext cx="5935662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alpha val="99001"/>
                </a:schemeClr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>
                  <a:alpha val="99001"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黑体" pitchFamily="2" charset="-122"/>
              </a:rPr>
              <a:t>金仕达一卡通核心管理平台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979613" y="2276475"/>
            <a:ext cx="5530850" cy="1911350"/>
            <a:chOff x="1247" y="1455"/>
            <a:chExt cx="3484" cy="1204"/>
          </a:xfrm>
        </p:grpSpPr>
        <p:sp>
          <p:nvSpPr>
            <p:cNvPr id="38918" name="AutoShape 6"/>
            <p:cNvSpPr>
              <a:spLocks noChangeArrowheads="1"/>
            </p:cNvSpPr>
            <p:nvPr/>
          </p:nvSpPr>
          <p:spPr bwMode="gray">
            <a:xfrm rot="-10800000">
              <a:off x="1247" y="1455"/>
              <a:ext cx="3484" cy="1204"/>
            </a:xfrm>
            <a:prstGeom prst="upArrow">
              <a:avLst>
                <a:gd name="adj1" fmla="val 57824"/>
                <a:gd name="adj2" fmla="val 54398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9" name="Text Box 7"/>
            <p:cNvSpPr txBox="1">
              <a:spLocks noChangeArrowheads="1"/>
            </p:cNvSpPr>
            <p:nvPr/>
          </p:nvSpPr>
          <p:spPr bwMode="gray">
            <a:xfrm>
              <a:off x="2290" y="1700"/>
              <a:ext cx="1406" cy="5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 b="1">
                  <a:solidFill>
                    <a:schemeClr val="tx1"/>
                  </a:solidFill>
                  <a:latin typeface="High Tower Text" pitchFamily="18" charset="0"/>
                  <a:ea typeface="方正舒体" pitchFamily="2" charset="-122"/>
                </a:rPr>
                <a:t>支撑</a:t>
              </a:r>
            </a:p>
            <a:p>
              <a:pPr eaLnBrk="0" hangingPunct="0"/>
              <a:r>
                <a:rPr lang="zh-CN" altLang="en-US" sz="2800" b="1">
                  <a:solidFill>
                    <a:schemeClr val="tx1"/>
                  </a:solidFill>
                  <a:latin typeface="High Tower Text" pitchFamily="18" charset="0"/>
                  <a:ea typeface="方正舒体" pitchFamily="2" charset="-122"/>
                </a:rPr>
                <a:t>四大类应用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1084263" y="4122738"/>
            <a:ext cx="7448550" cy="1565275"/>
            <a:chOff x="683" y="2597"/>
            <a:chExt cx="4692" cy="986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683" y="2625"/>
              <a:ext cx="937" cy="954"/>
              <a:chOff x="2016" y="1920"/>
              <a:chExt cx="1680" cy="1680"/>
            </a:xfrm>
          </p:grpSpPr>
          <p:sp>
            <p:nvSpPr>
              <p:cNvPr id="38922" name="Oval 10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23" name="Freeform 11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925" name="Rectangle 13"/>
            <p:cNvSpPr>
              <a:spLocks noChangeArrowheads="1"/>
            </p:cNvSpPr>
            <p:nvPr/>
          </p:nvSpPr>
          <p:spPr bwMode="auto">
            <a:xfrm>
              <a:off x="702" y="3113"/>
              <a:ext cx="953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金融服务类</a:t>
              </a:r>
            </a:p>
          </p:txBody>
        </p: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1884" y="2625"/>
              <a:ext cx="960" cy="958"/>
              <a:chOff x="2016" y="1920"/>
              <a:chExt cx="1680" cy="1680"/>
            </a:xfrm>
          </p:grpSpPr>
          <p:sp>
            <p:nvSpPr>
              <p:cNvPr id="38928" name="Oval 16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29" name="Freeform 17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931" name="Rectangle 19"/>
            <p:cNvSpPr>
              <a:spLocks noChangeArrowheads="1"/>
            </p:cNvSpPr>
            <p:nvPr/>
          </p:nvSpPr>
          <p:spPr bwMode="auto">
            <a:xfrm>
              <a:off x="1927" y="3113"/>
              <a:ext cx="953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身份识别类</a:t>
              </a:r>
            </a:p>
          </p:txBody>
        </p:sp>
        <p:grpSp>
          <p:nvGrpSpPr>
            <p:cNvPr id="6" name="Group 21"/>
            <p:cNvGrpSpPr>
              <a:grpSpLocks/>
            </p:cNvGrpSpPr>
            <p:nvPr/>
          </p:nvGrpSpPr>
          <p:grpSpPr bwMode="auto">
            <a:xfrm>
              <a:off x="3180" y="2597"/>
              <a:ext cx="960" cy="958"/>
              <a:chOff x="2016" y="1920"/>
              <a:chExt cx="1680" cy="1680"/>
            </a:xfrm>
          </p:grpSpPr>
          <p:sp>
            <p:nvSpPr>
              <p:cNvPr id="38934" name="Oval 22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35" name="Freeform 23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937" name="Rectangle 25"/>
            <p:cNvSpPr>
              <a:spLocks noChangeArrowheads="1"/>
            </p:cNvSpPr>
            <p:nvPr/>
          </p:nvSpPr>
          <p:spPr bwMode="auto">
            <a:xfrm>
              <a:off x="3198" y="3113"/>
              <a:ext cx="953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信息服务类</a:t>
              </a:r>
            </a:p>
          </p:txBody>
        </p:sp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4380" y="2597"/>
              <a:ext cx="960" cy="965"/>
              <a:chOff x="2016" y="1920"/>
              <a:chExt cx="1680" cy="1680"/>
            </a:xfrm>
          </p:grpSpPr>
          <p:sp>
            <p:nvSpPr>
              <p:cNvPr id="38940" name="Oval 28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24314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941" name="Freeform 29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943" name="Rectangle 31"/>
            <p:cNvSpPr>
              <a:spLocks noChangeArrowheads="1"/>
            </p:cNvSpPr>
            <p:nvPr/>
          </p:nvSpPr>
          <p:spPr bwMode="auto">
            <a:xfrm>
              <a:off x="4422" y="3113"/>
              <a:ext cx="953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流程整合类</a:t>
              </a:r>
            </a:p>
          </p:txBody>
        </p:sp>
      </p:grpSp>
      <p:sp>
        <p:nvSpPr>
          <p:cNvPr id="38945" name="Text Box 33"/>
          <p:cNvSpPr txBox="1">
            <a:spLocks noChangeArrowheads="1"/>
          </p:cNvSpPr>
          <p:nvPr/>
        </p:nvSpPr>
        <p:spPr bwMode="auto">
          <a:xfrm>
            <a:off x="1763713" y="174625"/>
            <a:ext cx="475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一</a:t>
            </a:r>
            <a:r>
              <a:rPr lang="zh-CN" altLang="en-US" sz="2400" dirty="0">
                <a:solidFill>
                  <a:schemeClr val="bg1"/>
                </a:solidFill>
                <a:ea typeface="黑体" pitchFamily="2" charset="-122"/>
              </a:rPr>
              <a:t>个平台，四类应用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884238" y="1196975"/>
            <a:ext cx="7056437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342900" algn="l">
              <a:lnSpc>
                <a:spcPct val="90000"/>
              </a:lnSpc>
              <a:spcBef>
                <a:spcPct val="20000"/>
              </a:spcBef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面向学校管理者</a:t>
            </a:r>
          </a:p>
          <a:p>
            <a:pPr marL="900113" lvl="1" indent="-360363" algn="l">
              <a:buClr>
                <a:schemeClr val="hlink"/>
              </a:buClr>
              <a:buFont typeface="Wide Latin" pitchFamily="18" charset="0"/>
              <a:buChar char="-"/>
              <a:tabLst>
                <a:tab pos="176213" algn="l"/>
                <a:tab pos="354013" algn="l"/>
              </a:tabLst>
            </a:pP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贫困行为分析－贫困生分析</a:t>
            </a:r>
          </a:p>
          <a:p>
            <a:pPr marL="900113" lvl="1" indent="-360363" algn="l">
              <a:buClr>
                <a:schemeClr val="hlink"/>
              </a:buClr>
              <a:buFont typeface="Wide Latin" pitchFamily="18" charset="0"/>
              <a:buChar char="-"/>
              <a:tabLst>
                <a:tab pos="176213" algn="l"/>
                <a:tab pos="354013" algn="l"/>
              </a:tabLst>
            </a:pP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绩效考核支持－员工工作量分析</a:t>
            </a:r>
          </a:p>
          <a:p>
            <a:pPr marL="900113" lvl="1" indent="-360363" algn="l">
              <a:buClr>
                <a:schemeClr val="hlink"/>
              </a:buClr>
              <a:buFont typeface="Wide Latin" pitchFamily="18" charset="0"/>
              <a:buChar char="-"/>
              <a:tabLst>
                <a:tab pos="176213" algn="l"/>
                <a:tab pos="354013" algn="l"/>
              </a:tabLst>
            </a:pP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合理部署设备－资源利用率分析、充值习惯等行为分析</a:t>
            </a:r>
          </a:p>
          <a:p>
            <a:pPr marL="900113" lvl="1" indent="-360363" algn="l">
              <a:buClr>
                <a:schemeClr val="hlink"/>
              </a:buClr>
              <a:buFont typeface="Wide Latin" pitchFamily="18" charset="0"/>
              <a:buChar char="-"/>
              <a:tabLst>
                <a:tab pos="176213" algn="l"/>
                <a:tab pos="354013" algn="l"/>
              </a:tabLst>
            </a:pP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厂商服务考核－设备故障率与稳定性分析</a:t>
            </a:r>
          </a:p>
          <a:p>
            <a:pPr marL="900113" lvl="1" indent="-360363" algn="l">
              <a:buClr>
                <a:schemeClr val="hlink"/>
              </a:buClr>
              <a:buFont typeface="Wide Latin" pitchFamily="18" charset="0"/>
              <a:buChar char="-"/>
              <a:tabLst>
                <a:tab pos="176213" algn="l"/>
                <a:tab pos="354013" algn="l"/>
              </a:tabLst>
            </a:pPr>
            <a:r>
              <a:rPr lang="en-US" altLang="zh-CN" dirty="0" smtClean="0">
                <a:solidFill>
                  <a:schemeClr val="tx1"/>
                </a:solidFill>
                <a:latin typeface="宋体"/>
                <a:ea typeface="黑体" pitchFamily="2" charset="-122"/>
              </a:rPr>
              <a:t>……</a:t>
            </a:r>
            <a:endParaRPr lang="en-US" altLang="zh-CN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indent="342900" algn="l">
              <a:spcBef>
                <a:spcPct val="20000"/>
              </a:spcBef>
              <a:buClr>
                <a:srgbClr val="A72127"/>
              </a:buClr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面向商户管理者</a:t>
            </a:r>
          </a:p>
          <a:p>
            <a:pPr marL="900113" lvl="1" indent="-360363" algn="l">
              <a:buClr>
                <a:schemeClr val="hlink"/>
              </a:buClr>
              <a:buFont typeface="Wide Latin" pitchFamily="18" charset="0"/>
              <a:buChar char="-"/>
              <a:tabLst>
                <a:tab pos="176213" algn="l"/>
                <a:tab pos="354013" algn="l"/>
              </a:tabLst>
            </a:pP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消费人群分类－校内消费群体消费能力的划分，供商户经营决策</a:t>
            </a:r>
          </a:p>
          <a:p>
            <a:pPr marL="900113" lvl="1" indent="-360363" algn="l">
              <a:buClr>
                <a:schemeClr val="hlink"/>
              </a:buClr>
              <a:buFont typeface="Wide Latin" pitchFamily="18" charset="0"/>
              <a:buChar char="-"/>
              <a:tabLst>
                <a:tab pos="176213" algn="l"/>
                <a:tab pos="354013" algn="l"/>
              </a:tabLst>
            </a:pP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食堂涨价分析－</a:t>
            </a:r>
            <a:r>
              <a:rPr lang="en-US" altLang="zh-CN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CPI</a:t>
            </a: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指数的提升，在学校食堂的体现</a:t>
            </a:r>
          </a:p>
          <a:p>
            <a:pPr indent="342900" algn="l">
              <a:spcBef>
                <a:spcPct val="20000"/>
              </a:spcBef>
              <a:buClr>
                <a:srgbClr val="A72127"/>
              </a:buClr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zh-CN" altLang="en-US" sz="20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面向持卡用户</a:t>
            </a:r>
          </a:p>
          <a:p>
            <a:pPr marL="900113" lvl="1" indent="-360363" algn="l">
              <a:spcBef>
                <a:spcPct val="20000"/>
              </a:spcBef>
              <a:buClr>
                <a:srgbClr val="A72127"/>
              </a:buClr>
              <a:buFont typeface="Wide Latin" pitchFamily="18" charset="0"/>
              <a:buChar char="-"/>
              <a:tabLst>
                <a:tab pos="176213" algn="l"/>
                <a:tab pos="354013" algn="l"/>
              </a:tabLst>
            </a:pP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哪些餐厅不排队－各餐厅平均就餐率分析</a:t>
            </a:r>
          </a:p>
          <a:p>
            <a:pPr marL="900113" lvl="1" indent="-360363" algn="l">
              <a:spcBef>
                <a:spcPct val="20000"/>
              </a:spcBef>
              <a:buClr>
                <a:srgbClr val="A72127"/>
              </a:buClr>
              <a:buFont typeface="Wide Latin" pitchFamily="18" charset="0"/>
              <a:buChar char="-"/>
              <a:tabLst>
                <a:tab pos="176213" algn="l"/>
                <a:tab pos="354013" algn="l"/>
              </a:tabLst>
            </a:pP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什么时间不排队－各餐厅高峰时段消费人次时间频度分析</a:t>
            </a:r>
          </a:p>
        </p:txBody>
      </p:sp>
      <p:sp>
        <p:nvSpPr>
          <p:cNvPr id="158727" name="Text Box 7"/>
          <p:cNvSpPr txBox="1">
            <a:spLocks noChangeArrowheads="1"/>
          </p:cNvSpPr>
          <p:nvPr/>
        </p:nvSpPr>
        <p:spPr bwMode="auto">
          <a:xfrm>
            <a:off x="1763713" y="174625"/>
            <a:ext cx="5545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ea typeface="黑体" pitchFamily="2" charset="-122"/>
              </a:rPr>
              <a:t>分析中心</a:t>
            </a:r>
            <a:r>
              <a:rPr lang="en-US" altLang="zh-CN" sz="2400" dirty="0">
                <a:solidFill>
                  <a:schemeClr val="bg1"/>
                </a:solidFill>
                <a:ea typeface="黑体" pitchFamily="2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ea typeface="黑体" pitchFamily="2" charset="-122"/>
              </a:rPr>
              <a:t>信息资源分析利用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8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8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8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8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8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8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8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8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8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8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8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8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8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8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8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8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8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8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8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8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8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8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8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8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87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87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87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 cstate="print"/>
          <a:srcRect l="25426" t="9782" r="6078" b="12558"/>
          <a:stretch>
            <a:fillRect/>
          </a:stretch>
        </p:blipFill>
        <p:spPr bwMode="auto">
          <a:xfrm>
            <a:off x="179388" y="1052513"/>
            <a:ext cx="7056437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 cstate="print"/>
          <a:srcRect l="20744" t="24521" r="35199" b="39413"/>
          <a:stretch>
            <a:fillRect/>
          </a:stretch>
        </p:blipFill>
        <p:spPr bwMode="auto">
          <a:xfrm>
            <a:off x="4500563" y="1074738"/>
            <a:ext cx="4419600" cy="27146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4" cstate="print"/>
          <a:srcRect l="685" t="40706" r="74657" b="28154"/>
          <a:stretch>
            <a:fillRect/>
          </a:stretch>
        </p:blipFill>
        <p:spPr bwMode="auto">
          <a:xfrm>
            <a:off x="6083300" y="3933825"/>
            <a:ext cx="2952750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395288" y="6237288"/>
            <a:ext cx="60134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chemeClr val="tx1"/>
                </a:solidFill>
              </a:rPr>
              <a:t>2005</a:t>
            </a:r>
            <a:r>
              <a:rPr lang="zh-CN" altLang="en-US">
                <a:solidFill>
                  <a:schemeClr val="tx1"/>
                </a:solidFill>
              </a:rPr>
              <a:t>级本科生食堂中餐一学期日均消费额频数统计直方图 </a:t>
            </a:r>
          </a:p>
        </p:txBody>
      </p: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7019925" y="1700213"/>
            <a:ext cx="1327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>
                <a:solidFill>
                  <a:schemeClr val="tx1"/>
                </a:solidFill>
              </a:rPr>
              <a:t>密度函数图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6877050" y="4292600"/>
            <a:ext cx="1847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>
                <a:solidFill>
                  <a:schemeClr val="tx1"/>
                </a:solidFill>
              </a:rPr>
              <a:t>正态分布检验图 </a:t>
            </a:r>
          </a:p>
        </p:txBody>
      </p:sp>
      <p:sp>
        <p:nvSpPr>
          <p:cNvPr id="160778" name="Text Box 10"/>
          <p:cNvSpPr txBox="1">
            <a:spLocks noChangeArrowheads="1"/>
          </p:cNvSpPr>
          <p:nvPr/>
        </p:nvSpPr>
        <p:spPr bwMode="auto">
          <a:xfrm>
            <a:off x="1763713" y="174625"/>
            <a:ext cx="5545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分析中心</a:t>
            </a:r>
            <a:r>
              <a:rPr lang="en-US" altLang="zh-CN" sz="2400">
                <a:solidFill>
                  <a:schemeClr val="bg1"/>
                </a:solidFill>
                <a:ea typeface="黑体" pitchFamily="2" charset="-122"/>
              </a:rPr>
              <a:t>-</a:t>
            </a: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贫困行为分析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3100" y="1600200"/>
            <a:ext cx="8229600" cy="45259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zh-CN"/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041400"/>
            <a:ext cx="8713788" cy="497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48" name="Rectangle 4"/>
          <p:cNvSpPr>
            <a:spLocks noChangeArrowheads="1"/>
          </p:cNvSpPr>
          <p:nvPr/>
        </p:nvSpPr>
        <p:spPr bwMode="auto">
          <a:xfrm>
            <a:off x="0" y="152400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125538"/>
            <a:ext cx="8642350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054100"/>
            <a:ext cx="8785225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388" y="981075"/>
            <a:ext cx="8675687" cy="5400675"/>
          </a:xfrm>
          <a:prstGeom prst="rect">
            <a:avLst/>
          </a:prstGeom>
          <a:noFill/>
        </p:spPr>
      </p:pic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1763713" y="174625"/>
            <a:ext cx="5545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分析中心</a:t>
            </a:r>
            <a:r>
              <a:rPr lang="en-US" altLang="zh-CN" sz="2400">
                <a:solidFill>
                  <a:schemeClr val="bg1"/>
                </a:solidFill>
                <a:ea typeface="黑体" pitchFamily="2" charset="-122"/>
              </a:rPr>
              <a:t>-</a:t>
            </a: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统计分析图片举例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03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6238" y="981075"/>
            <a:ext cx="6040437" cy="5305425"/>
          </a:xfrm>
          <a:prstGeom prst="rect">
            <a:avLst/>
          </a:prstGeom>
          <a:noFill/>
        </p:spPr>
      </p:pic>
      <p:pic>
        <p:nvPicPr>
          <p:cNvPr id="161794" name="Picture 2" descr="监控6"/>
          <p:cNvPicPr>
            <a:picLocks noChangeAspect="1" noChangeArrowheads="1"/>
          </p:cNvPicPr>
          <p:nvPr/>
        </p:nvPicPr>
        <p:blipFill>
          <a:blip r:embed="rId3" cstate="print"/>
          <a:srcRect t="12749" r="1537" b="3648"/>
          <a:stretch>
            <a:fillRect/>
          </a:stretch>
        </p:blipFill>
        <p:spPr bwMode="auto">
          <a:xfrm>
            <a:off x="3240088" y="2133600"/>
            <a:ext cx="5903912" cy="3759200"/>
          </a:xfrm>
          <a:prstGeom prst="rect">
            <a:avLst/>
          </a:prstGeom>
          <a:noFill/>
        </p:spPr>
      </p:pic>
      <p:pic>
        <p:nvPicPr>
          <p:cNvPr id="161795" name="Picture 3" descr="监控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2963" y="1557338"/>
            <a:ext cx="5761037" cy="4113212"/>
          </a:xfrm>
          <a:prstGeom prst="rect">
            <a:avLst/>
          </a:prstGeom>
          <a:noFill/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6238" y="1125538"/>
            <a:ext cx="6227762" cy="5111750"/>
          </a:xfrm>
          <a:prstGeom prst="rect">
            <a:avLst/>
          </a:prstGeom>
          <a:noFill/>
        </p:spPr>
      </p:pic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34925" y="981075"/>
            <a:ext cx="2520950" cy="568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2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系统特点</a:t>
            </a: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Tx/>
              <a:buChar char="–"/>
            </a:pPr>
            <a:r>
              <a:rPr lang="en-US" altLang="zh-CN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Gis</a:t>
            </a:r>
            <a:r>
              <a:rPr lang="zh-CN" altLang="en-US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地图展示</a:t>
            </a: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Tx/>
              <a:buChar char="–"/>
            </a:pPr>
            <a:r>
              <a:rPr lang="en-US" altLang="zh-CN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Web</a:t>
            </a:r>
            <a:r>
              <a:rPr lang="zh-CN" altLang="en-US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嵌入</a:t>
            </a:r>
            <a:r>
              <a:rPr lang="en-US" altLang="zh-CN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OCX</a:t>
            </a:r>
            <a:r>
              <a:rPr lang="zh-CN" altLang="en-US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控件方式</a:t>
            </a: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Tx/>
              <a:buChar char="–"/>
            </a:pPr>
            <a:r>
              <a:rPr lang="zh-CN" altLang="en-US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多种报警机制</a:t>
            </a: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Tx/>
              <a:buChar char="–"/>
            </a:pPr>
            <a:r>
              <a:rPr lang="zh-CN" altLang="en-US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故障自动恢复机制</a:t>
            </a: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Tx/>
              <a:buChar char="–"/>
            </a:pPr>
            <a:r>
              <a:rPr lang="zh-CN" altLang="en-US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分校区、分设备监控，自动滚屏设置</a:t>
            </a: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Tx/>
              <a:buChar char="–"/>
            </a:pPr>
            <a:r>
              <a:rPr lang="zh-CN" altLang="en-US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一卡通硬件设备监控</a:t>
            </a: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Tx/>
              <a:buChar char="–"/>
            </a:pPr>
            <a:r>
              <a:rPr lang="zh-CN" altLang="en-US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一卡通业务监控</a:t>
            </a: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Tx/>
              <a:buChar char="–"/>
            </a:pPr>
            <a:r>
              <a:rPr lang="zh-CN" altLang="en-US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数据库、各种网站的监控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20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业界率先实现的全局监控</a:t>
            </a:r>
            <a:endParaRPr lang="zh-CN" altLang="en-US" sz="2000" b="1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20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预警机制使得主动式服务成为可能</a:t>
            </a:r>
            <a:endParaRPr lang="zh-CN" altLang="en-US" sz="2000">
              <a:solidFill>
                <a:srgbClr val="FF33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1763713" y="174625"/>
            <a:ext cx="5545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监控中心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2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161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5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178" name="Object 2"/>
          <p:cNvGraphicFramePr>
            <a:graphicFrameLocks noChangeAspect="1"/>
          </p:cNvGraphicFramePr>
          <p:nvPr/>
        </p:nvGraphicFramePr>
        <p:xfrm>
          <a:off x="0" y="2636838"/>
          <a:ext cx="3995738" cy="2559050"/>
        </p:xfrm>
        <a:graphic>
          <a:graphicData uri="http://schemas.openxmlformats.org/presentationml/2006/ole">
            <p:oleObj spid="_x0000_s793602" name="位图图像" r:id="rId3" imgW="8000000" imgH="6771429" progId="PBrush">
              <p:embed/>
            </p:oleObj>
          </a:graphicData>
        </a:graphic>
      </p:graphicFrame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8538" y="1557338"/>
            <a:ext cx="4248150" cy="2879725"/>
          </a:xfrm>
          <a:prstGeom prst="rect">
            <a:avLst/>
          </a:prstGeom>
          <a:noFill/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68313" y="5157788"/>
            <a:ext cx="805021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7675" indent="-447675" algn="l" defTabSz="912813">
              <a:buFontTx/>
              <a:buBlip>
                <a:blip r:embed="rId5"/>
              </a:buBlip>
            </a:pPr>
            <a:r>
              <a:rPr lang="zh-CN" altLang="en-US" sz="2000" dirty="0">
                <a:solidFill>
                  <a:schemeClr val="tx1"/>
                </a:solidFill>
                <a:ea typeface="黑体" pitchFamily="2" charset="-122"/>
              </a:rPr>
              <a:t>业务升级</a:t>
            </a:r>
          </a:p>
          <a:p>
            <a:pPr marL="800100" lvl="1" indent="-342900" algn="l" defTabSz="912813">
              <a:buFontTx/>
              <a:buBlip>
                <a:blip r:embed="rId5"/>
              </a:buBlip>
            </a:pPr>
            <a:r>
              <a:rPr lang="zh-CN" altLang="en-US" sz="1600" dirty="0">
                <a:solidFill>
                  <a:schemeClr val="tx1"/>
                </a:solidFill>
                <a:ea typeface="黑体" pitchFamily="2" charset="-122"/>
              </a:rPr>
              <a:t>信息查询系统升级为一卡通综合信息门户</a:t>
            </a:r>
            <a:r>
              <a:rPr lang="en-US" altLang="zh-CN" sz="1600" dirty="0">
                <a:solidFill>
                  <a:schemeClr val="tx1"/>
                </a:solidFill>
                <a:ea typeface="黑体" pitchFamily="2" charset="-122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ea typeface="黑体" pitchFamily="2" charset="-122"/>
              </a:rPr>
              <a:t>对于消费、门禁、考勤、认证、决策、监控等等信息资源统一集成展现。</a:t>
            </a:r>
          </a:p>
          <a:p>
            <a:pPr marL="800100" lvl="1" indent="-342900" algn="l" defTabSz="912813">
              <a:buFontTx/>
              <a:buBlip>
                <a:blip r:embed="rId5"/>
              </a:buBlip>
            </a:pPr>
            <a:r>
              <a:rPr lang="zh-CN" altLang="en-US" sz="1600" dirty="0" smtClean="0">
                <a:solidFill>
                  <a:schemeClr val="tx1"/>
                </a:solidFill>
                <a:ea typeface="黑体" pitchFamily="2" charset="-122"/>
              </a:rPr>
              <a:t>采用信息门户技术（</a:t>
            </a:r>
            <a:r>
              <a:rPr lang="en-US" altLang="zh-CN" sz="1600" dirty="0" smtClean="0">
                <a:solidFill>
                  <a:schemeClr val="tx1"/>
                </a:solidFill>
                <a:ea typeface="黑体" pitchFamily="2" charset="-122"/>
              </a:rPr>
              <a:t>portal</a:t>
            </a:r>
            <a:r>
              <a:rPr lang="zh-CN" altLang="en-US" sz="1600" dirty="0" smtClean="0">
                <a:solidFill>
                  <a:schemeClr val="tx1"/>
                </a:solidFill>
                <a:ea typeface="黑体" pitchFamily="2" charset="-122"/>
              </a:rPr>
              <a:t>），更好的集成和整合业务系统，成为</a:t>
            </a:r>
            <a:r>
              <a:rPr lang="zh-CN" altLang="en-US" sz="1600" dirty="0">
                <a:solidFill>
                  <a:schemeClr val="tx1"/>
                </a:solidFill>
                <a:ea typeface="黑体" pitchFamily="2" charset="-122"/>
              </a:rPr>
              <a:t>广大师必不可少的信息平台</a:t>
            </a:r>
          </a:p>
        </p:txBody>
      </p:sp>
      <p:sp>
        <p:nvSpPr>
          <p:cNvPr id="178182" name="Rectangle 6"/>
          <p:cNvSpPr>
            <a:spLocks noChangeArrowheads="1"/>
          </p:cNvSpPr>
          <p:nvPr/>
        </p:nvSpPr>
        <p:spPr bwMode="gray">
          <a:xfrm>
            <a:off x="0" y="119538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17818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463" y="1196975"/>
            <a:ext cx="4211637" cy="2698750"/>
          </a:xfrm>
          <a:prstGeom prst="rect">
            <a:avLst/>
          </a:prstGeom>
          <a:noFill/>
        </p:spPr>
      </p:pic>
      <p:pic>
        <p:nvPicPr>
          <p:cNvPr id="17818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981075"/>
            <a:ext cx="6692900" cy="4216400"/>
          </a:xfrm>
          <a:prstGeom prst="rect">
            <a:avLst/>
          </a:prstGeom>
          <a:noFill/>
        </p:spPr>
      </p:pic>
      <p:sp>
        <p:nvSpPr>
          <p:cNvPr id="178186" name="Text Box 10"/>
          <p:cNvSpPr txBox="1">
            <a:spLocks noChangeArrowheads="1"/>
          </p:cNvSpPr>
          <p:nvPr/>
        </p:nvSpPr>
        <p:spPr bwMode="auto">
          <a:xfrm>
            <a:off x="1763713" y="174625"/>
            <a:ext cx="5545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综合信息门户</a:t>
            </a:r>
            <a:r>
              <a:rPr lang="en-US" altLang="zh-CN" sz="2400">
                <a:solidFill>
                  <a:schemeClr val="bg1"/>
                </a:solidFill>
                <a:ea typeface="黑体" pitchFamily="2" charset="-122"/>
              </a:rPr>
              <a:t>-</a:t>
            </a: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基于</a:t>
            </a:r>
            <a:r>
              <a:rPr lang="en-US" altLang="zh-CN" sz="2400">
                <a:solidFill>
                  <a:schemeClr val="bg1"/>
                </a:solidFill>
                <a:ea typeface="黑体" pitchFamily="2" charset="-122"/>
              </a:rPr>
              <a:t>Portal</a:t>
            </a: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技术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42" name="Object 2"/>
          <p:cNvGraphicFramePr>
            <a:graphicFrameLocks noChangeAspect="1"/>
          </p:cNvGraphicFramePr>
          <p:nvPr>
            <p:ph idx="1"/>
          </p:nvPr>
        </p:nvGraphicFramePr>
        <p:xfrm>
          <a:off x="900113" y="1125538"/>
          <a:ext cx="7583487" cy="5327650"/>
        </p:xfrm>
        <a:graphic>
          <a:graphicData uri="http://schemas.openxmlformats.org/presentationml/2006/ole">
            <p:oleObj spid="_x0000_s794626" name="Visio" r:id="rId3" imgW="7585710" imgH="5328666" progId="">
              <p:embed/>
            </p:oleObj>
          </a:graphicData>
        </a:graphic>
      </p:graphicFrame>
      <p:sp>
        <p:nvSpPr>
          <p:cNvPr id="163843" name="AutoShape 3"/>
          <p:cNvSpPr>
            <a:spLocks noChangeArrowheads="1"/>
          </p:cNvSpPr>
          <p:nvPr/>
        </p:nvSpPr>
        <p:spPr bwMode="gray">
          <a:xfrm>
            <a:off x="250825" y="5229225"/>
            <a:ext cx="8497888" cy="1628775"/>
          </a:xfrm>
          <a:prstGeom prst="roundRect">
            <a:avLst>
              <a:gd name="adj" fmla="val 2259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285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844" name="Rectangle 4"/>
          <p:cNvSpPr>
            <a:spLocks noChangeArrowheads="1"/>
          </p:cNvSpPr>
          <p:nvPr/>
        </p:nvSpPr>
        <p:spPr bwMode="gray">
          <a:xfrm>
            <a:off x="0" y="159067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63845" name="Oval 5"/>
          <p:cNvSpPr>
            <a:spLocks noChangeArrowheads="1"/>
          </p:cNvSpPr>
          <p:nvPr/>
        </p:nvSpPr>
        <p:spPr bwMode="gray">
          <a:xfrm>
            <a:off x="1042988" y="3068638"/>
            <a:ext cx="1368425" cy="4302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940425" y="1125538"/>
            <a:ext cx="3132138" cy="1036637"/>
            <a:chOff x="3606" y="754"/>
            <a:chExt cx="2118" cy="653"/>
          </a:xfrm>
        </p:grpSpPr>
        <p:sp>
          <p:nvSpPr>
            <p:cNvPr id="163847" name="AutoShape 7"/>
            <p:cNvSpPr>
              <a:spLocks noChangeArrowheads="1"/>
            </p:cNvSpPr>
            <p:nvPr/>
          </p:nvSpPr>
          <p:spPr bwMode="gray">
            <a:xfrm>
              <a:off x="3606" y="754"/>
              <a:ext cx="2118" cy="65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848" name="AutoShape 8"/>
            <p:cNvSpPr>
              <a:spLocks noChangeArrowheads="1"/>
            </p:cNvSpPr>
            <p:nvPr/>
          </p:nvSpPr>
          <p:spPr bwMode="gray">
            <a:xfrm>
              <a:off x="3653" y="815"/>
              <a:ext cx="408" cy="534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849" name="Freeform 9"/>
            <p:cNvSpPr>
              <a:spLocks/>
            </p:cNvSpPr>
            <p:nvPr/>
          </p:nvSpPr>
          <p:spPr bwMode="gray">
            <a:xfrm>
              <a:off x="3678" y="849"/>
              <a:ext cx="204" cy="267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54510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54510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50" name="Text Box 10"/>
            <p:cNvSpPr txBox="1">
              <a:spLocks noChangeArrowheads="1"/>
            </p:cNvSpPr>
            <p:nvPr/>
          </p:nvSpPr>
          <p:spPr bwMode="gray">
            <a:xfrm>
              <a:off x="3705" y="845"/>
              <a:ext cx="296" cy="4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认</a:t>
              </a:r>
            </a:p>
            <a:p>
              <a:pPr eaLnBrk="0" hangingPunct="0"/>
              <a:r>
                <a:rPr lang="zh-CN" alt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证</a:t>
              </a:r>
            </a:p>
          </p:txBody>
        </p:sp>
        <p:sp>
          <p:nvSpPr>
            <p:cNvPr id="163851" name="Text Box 11"/>
            <p:cNvSpPr txBox="1">
              <a:spLocks noChangeArrowheads="1"/>
            </p:cNvSpPr>
            <p:nvPr/>
          </p:nvSpPr>
          <p:spPr bwMode="gray">
            <a:xfrm>
              <a:off x="4117" y="855"/>
              <a:ext cx="1555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fontAlgn="t"/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身份认证平台的补充</a:t>
              </a:r>
            </a:p>
            <a:p>
              <a:pPr algn="l" fontAlgn="t">
                <a:buFontTx/>
                <a:buAutoNum type="arabicPeriod"/>
              </a:pPr>
              <a:r>
                <a:rPr lang="zh-CN" altLang="en-US" sz="1400">
                  <a:solidFill>
                    <a:schemeClr val="tx1"/>
                  </a:solidFill>
                  <a:ea typeface="楷体_GB2312" pitchFamily="49" charset="-122"/>
                </a:rPr>
                <a:t>物理认证</a:t>
              </a:r>
              <a:r>
                <a:rPr lang="en-US" altLang="zh-CN" sz="1400">
                  <a:solidFill>
                    <a:schemeClr val="tx1"/>
                  </a:solidFill>
                  <a:ea typeface="楷体_GB2312" pitchFamily="49" charset="-122"/>
                </a:rPr>
                <a:t>-</a:t>
              </a:r>
              <a:r>
                <a:rPr lang="zh-CN" altLang="en-US" sz="1400">
                  <a:solidFill>
                    <a:schemeClr val="tx1"/>
                  </a:solidFill>
                  <a:ea typeface="楷体_GB2312" pitchFamily="49" charset="-122"/>
                </a:rPr>
                <a:t>替代证件</a:t>
              </a:r>
            </a:p>
            <a:p>
              <a:pPr algn="l" fontAlgn="t">
                <a:buFontTx/>
                <a:buAutoNum type="arabicPeriod"/>
              </a:pPr>
              <a:r>
                <a:rPr lang="zh-CN" altLang="en-US" sz="1400">
                  <a:solidFill>
                    <a:schemeClr val="tx1"/>
                  </a:solidFill>
                  <a:ea typeface="楷体_GB2312" pitchFamily="49" charset="-122"/>
                </a:rPr>
                <a:t>数字认证</a:t>
              </a:r>
              <a:r>
                <a:rPr lang="en-US" altLang="zh-CN" sz="1400">
                  <a:solidFill>
                    <a:schemeClr val="tx1"/>
                  </a:solidFill>
                  <a:ea typeface="楷体_GB2312" pitchFamily="49" charset="-122"/>
                </a:rPr>
                <a:t>-</a:t>
              </a:r>
              <a:r>
                <a:rPr lang="zh-CN" altLang="en-US" sz="1400">
                  <a:solidFill>
                    <a:schemeClr val="tx1"/>
                  </a:solidFill>
                  <a:ea typeface="楷体_GB2312" pitchFamily="49" charset="-122"/>
                </a:rPr>
                <a:t>卡信息认证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940425" y="2349500"/>
            <a:ext cx="3132138" cy="1036638"/>
            <a:chOff x="3606" y="754"/>
            <a:chExt cx="2118" cy="653"/>
          </a:xfrm>
        </p:grpSpPr>
        <p:sp>
          <p:nvSpPr>
            <p:cNvPr id="163853" name="AutoShape 13"/>
            <p:cNvSpPr>
              <a:spLocks noChangeArrowheads="1"/>
            </p:cNvSpPr>
            <p:nvPr/>
          </p:nvSpPr>
          <p:spPr bwMode="gray">
            <a:xfrm>
              <a:off x="3606" y="754"/>
              <a:ext cx="2118" cy="65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854" name="AutoShape 14"/>
            <p:cNvSpPr>
              <a:spLocks noChangeArrowheads="1"/>
            </p:cNvSpPr>
            <p:nvPr/>
          </p:nvSpPr>
          <p:spPr bwMode="gray">
            <a:xfrm>
              <a:off x="3653" y="815"/>
              <a:ext cx="408" cy="534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855" name="Freeform 15"/>
            <p:cNvSpPr>
              <a:spLocks/>
            </p:cNvSpPr>
            <p:nvPr/>
          </p:nvSpPr>
          <p:spPr bwMode="gray">
            <a:xfrm>
              <a:off x="3678" y="849"/>
              <a:ext cx="204" cy="267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54510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54510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56" name="Text Box 16"/>
            <p:cNvSpPr txBox="1">
              <a:spLocks noChangeArrowheads="1"/>
            </p:cNvSpPr>
            <p:nvPr/>
          </p:nvSpPr>
          <p:spPr bwMode="gray">
            <a:xfrm>
              <a:off x="3705" y="845"/>
              <a:ext cx="296" cy="4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服</a:t>
              </a:r>
            </a:p>
            <a:p>
              <a:pPr eaLnBrk="0" hangingPunct="0"/>
              <a:r>
                <a:rPr lang="zh-CN" alt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务</a:t>
              </a:r>
            </a:p>
          </p:txBody>
        </p:sp>
        <p:sp>
          <p:nvSpPr>
            <p:cNvPr id="163857" name="Text Box 17"/>
            <p:cNvSpPr txBox="1">
              <a:spLocks noChangeArrowheads="1"/>
            </p:cNvSpPr>
            <p:nvPr/>
          </p:nvSpPr>
          <p:spPr bwMode="gray">
            <a:xfrm>
              <a:off x="4117" y="855"/>
              <a:ext cx="1555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服务型系统的展现</a:t>
              </a:r>
            </a:p>
            <a:p>
              <a:pPr algn="l">
                <a:buFontTx/>
                <a:buAutoNum type="arabicPeriod"/>
              </a:pPr>
              <a:r>
                <a:rPr lang="zh-CN" altLang="en-US" sz="1400">
                  <a:solidFill>
                    <a:schemeClr val="tx1"/>
                  </a:solidFill>
                  <a:ea typeface="楷体_GB2312" pitchFamily="49" charset="-122"/>
                </a:rPr>
                <a:t>师生的吃、住、行</a:t>
              </a:r>
            </a:p>
            <a:p>
              <a:pPr algn="l">
                <a:buFontTx/>
                <a:buAutoNum type="arabicPeriod"/>
              </a:pPr>
              <a:r>
                <a:rPr lang="zh-CN" altLang="en-US" sz="1400">
                  <a:solidFill>
                    <a:schemeClr val="tx1"/>
                  </a:solidFill>
                  <a:ea typeface="楷体_GB2312" pitchFamily="49" charset="-122"/>
                </a:rPr>
                <a:t>管理职能的展现</a:t>
              </a:r>
            </a:p>
          </p:txBody>
        </p:sp>
      </p:grpSp>
      <p:sp>
        <p:nvSpPr>
          <p:cNvPr id="163858" name="Oval 18"/>
          <p:cNvSpPr>
            <a:spLocks noChangeArrowheads="1"/>
          </p:cNvSpPr>
          <p:nvPr/>
        </p:nvSpPr>
        <p:spPr bwMode="gray">
          <a:xfrm>
            <a:off x="3419475" y="2492375"/>
            <a:ext cx="936625" cy="288925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5940425" y="3573463"/>
            <a:ext cx="3132138" cy="1036637"/>
            <a:chOff x="3606" y="754"/>
            <a:chExt cx="2118" cy="653"/>
          </a:xfrm>
        </p:grpSpPr>
        <p:sp>
          <p:nvSpPr>
            <p:cNvPr id="163860" name="AutoShape 20"/>
            <p:cNvSpPr>
              <a:spLocks noChangeArrowheads="1"/>
            </p:cNvSpPr>
            <p:nvPr/>
          </p:nvSpPr>
          <p:spPr bwMode="gray">
            <a:xfrm>
              <a:off x="3606" y="754"/>
              <a:ext cx="2118" cy="65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>
                    <a:gamma/>
                    <a:tint val="51373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861" name="AutoShape 21"/>
            <p:cNvSpPr>
              <a:spLocks noChangeArrowheads="1"/>
            </p:cNvSpPr>
            <p:nvPr/>
          </p:nvSpPr>
          <p:spPr bwMode="gray">
            <a:xfrm>
              <a:off x="3653" y="815"/>
              <a:ext cx="408" cy="534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862" name="Freeform 22"/>
            <p:cNvSpPr>
              <a:spLocks/>
            </p:cNvSpPr>
            <p:nvPr/>
          </p:nvSpPr>
          <p:spPr bwMode="gray">
            <a:xfrm>
              <a:off x="3678" y="849"/>
              <a:ext cx="204" cy="267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54510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54510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63" name="Text Box 23"/>
            <p:cNvSpPr txBox="1">
              <a:spLocks noChangeArrowheads="1"/>
            </p:cNvSpPr>
            <p:nvPr/>
          </p:nvSpPr>
          <p:spPr bwMode="gray">
            <a:xfrm>
              <a:off x="3705" y="845"/>
              <a:ext cx="296" cy="4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整</a:t>
              </a:r>
            </a:p>
            <a:p>
              <a:pPr eaLnBrk="0" hangingPunct="0"/>
              <a:r>
                <a:rPr lang="zh-CN" alt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合</a:t>
              </a:r>
            </a:p>
          </p:txBody>
        </p:sp>
        <p:sp>
          <p:nvSpPr>
            <p:cNvPr id="163864" name="Text Box 24"/>
            <p:cNvSpPr txBox="1">
              <a:spLocks noChangeArrowheads="1"/>
            </p:cNvSpPr>
            <p:nvPr/>
          </p:nvSpPr>
          <p:spPr bwMode="gray">
            <a:xfrm>
              <a:off x="4117" y="855"/>
              <a:ext cx="1555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zh-CN" altLang="en-US" sz="1600">
                  <a:solidFill>
                    <a:schemeClr val="tx1"/>
                  </a:solidFill>
                  <a:ea typeface="楷体_GB2312" pitchFamily="49" charset="-122"/>
                </a:rPr>
                <a:t>信息化的纽带</a:t>
              </a:r>
            </a:p>
            <a:p>
              <a:pPr algn="l">
                <a:buFontTx/>
                <a:buAutoNum type="arabicPeriod"/>
              </a:pPr>
              <a:r>
                <a:rPr lang="zh-CN" altLang="en-US" sz="1400">
                  <a:solidFill>
                    <a:schemeClr val="tx1"/>
                  </a:solidFill>
                  <a:ea typeface="楷体_GB2312" pitchFamily="49" charset="-122"/>
                </a:rPr>
                <a:t>流程整合</a:t>
              </a:r>
            </a:p>
            <a:p>
              <a:pPr algn="l">
                <a:buFontTx/>
                <a:buAutoNum type="arabicPeriod"/>
              </a:pPr>
              <a:r>
                <a:rPr lang="zh-CN" altLang="en-US" sz="1400">
                  <a:solidFill>
                    <a:schemeClr val="tx1"/>
                  </a:solidFill>
                  <a:ea typeface="楷体_GB2312" pitchFamily="49" charset="-122"/>
                </a:rPr>
                <a:t>信息整合</a:t>
              </a:r>
            </a:p>
          </p:txBody>
        </p:sp>
      </p:grpSp>
      <p:sp>
        <p:nvSpPr>
          <p:cNvPr id="163865" name="Line 25"/>
          <p:cNvSpPr>
            <a:spLocks noChangeShapeType="1"/>
          </p:cNvSpPr>
          <p:nvPr/>
        </p:nvSpPr>
        <p:spPr bwMode="gray">
          <a:xfrm>
            <a:off x="755650" y="2349500"/>
            <a:ext cx="439261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lg" len="lg"/>
            <a:tailEnd type="triangle" w="lg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79388" y="5300663"/>
            <a:ext cx="7993062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7675" indent="-447675" algn="l" defTabSz="912813">
              <a:buFontTx/>
              <a:buBlip>
                <a:blip r:embed="rId4"/>
              </a:buBlip>
            </a:pPr>
            <a:r>
              <a:rPr lang="zh-CN" altLang="en-US" dirty="0">
                <a:solidFill>
                  <a:schemeClr val="tx1"/>
                </a:solidFill>
                <a:ea typeface="黑体" pitchFamily="2" charset="-122"/>
              </a:rPr>
              <a:t>金仕达一卡通系统是建立在数字化校园基础之上的全局服务型系统</a:t>
            </a:r>
          </a:p>
          <a:p>
            <a:pPr marL="800100" lvl="1" indent="-342900" algn="l" defTabSz="912813">
              <a:buFontTx/>
              <a:buBlip>
                <a:blip r:embed="rId4"/>
              </a:buBlip>
            </a:pPr>
            <a:r>
              <a:rPr lang="zh-CN" altLang="en-US" sz="1600" dirty="0">
                <a:solidFill>
                  <a:schemeClr val="tx1"/>
                </a:solidFill>
                <a:ea typeface="黑体" pitchFamily="2" charset="-122"/>
              </a:rPr>
              <a:t>引入数字校园领域的数据交换平台</a:t>
            </a:r>
            <a:r>
              <a:rPr lang="en-US" altLang="zh-CN" sz="1600" dirty="0">
                <a:solidFill>
                  <a:schemeClr val="tx1"/>
                </a:solidFill>
                <a:latin typeface="华文楷体"/>
                <a:ea typeface="黑体" pitchFamily="2" charset="-122"/>
              </a:rPr>
              <a:t>—</a:t>
            </a:r>
            <a:r>
              <a:rPr lang="zh-CN" altLang="en-US" sz="1600" dirty="0">
                <a:solidFill>
                  <a:schemeClr val="tx1"/>
                </a:solidFill>
                <a:ea typeface="黑体" pitchFamily="2" charset="-122"/>
              </a:rPr>
              <a:t>数据的整合</a:t>
            </a:r>
          </a:p>
          <a:p>
            <a:pPr marL="800100" lvl="1" indent="-342900" algn="l" defTabSz="912813">
              <a:buFontTx/>
              <a:buBlip>
                <a:blip r:embed="rId4"/>
              </a:buBlip>
            </a:pPr>
            <a:r>
              <a:rPr lang="zh-CN" altLang="en-US" sz="1600" dirty="0">
                <a:solidFill>
                  <a:schemeClr val="tx1"/>
                </a:solidFill>
                <a:ea typeface="黑体" pitchFamily="2" charset="-122"/>
              </a:rPr>
              <a:t>引入基于</a:t>
            </a:r>
            <a:r>
              <a:rPr lang="en-US" altLang="zh-CN" sz="1600" dirty="0">
                <a:solidFill>
                  <a:schemeClr val="tx1"/>
                </a:solidFill>
                <a:ea typeface="黑体" pitchFamily="2" charset="-122"/>
              </a:rPr>
              <a:t>portal</a:t>
            </a:r>
            <a:r>
              <a:rPr lang="zh-CN" altLang="en-US" sz="1600" dirty="0">
                <a:solidFill>
                  <a:schemeClr val="tx1"/>
                </a:solidFill>
                <a:ea typeface="黑体" pitchFamily="2" charset="-122"/>
              </a:rPr>
              <a:t>技术的综合信息门户</a:t>
            </a:r>
            <a:r>
              <a:rPr lang="en-US" altLang="zh-CN" sz="1600" dirty="0">
                <a:solidFill>
                  <a:schemeClr val="tx1"/>
                </a:solidFill>
                <a:latin typeface="华文楷体"/>
                <a:ea typeface="黑体" pitchFamily="2" charset="-122"/>
              </a:rPr>
              <a:t>—</a:t>
            </a:r>
            <a:r>
              <a:rPr lang="zh-CN" altLang="en-US" sz="1600" dirty="0">
                <a:solidFill>
                  <a:schemeClr val="tx1"/>
                </a:solidFill>
                <a:ea typeface="黑体" pitchFamily="2" charset="-122"/>
              </a:rPr>
              <a:t>业务的整合</a:t>
            </a:r>
          </a:p>
          <a:p>
            <a:pPr marL="447675" indent="-447675" defTabSz="912813"/>
            <a:r>
              <a:rPr lang="zh-CN" altLang="en-US" dirty="0">
                <a:solidFill>
                  <a:schemeClr val="tx1"/>
                </a:solidFill>
                <a:ea typeface="华文琥珀" pitchFamily="2" charset="-122"/>
              </a:rPr>
              <a:t>对未来数字化校园建设进行必要的探索和尝试</a:t>
            </a:r>
          </a:p>
          <a:p>
            <a:pPr marL="447675" indent="-447675" defTabSz="912813"/>
            <a:r>
              <a:rPr lang="zh-CN" altLang="en-US" dirty="0">
                <a:solidFill>
                  <a:schemeClr val="tx1"/>
                </a:solidFill>
                <a:ea typeface="华文琥珀" pitchFamily="2" charset="-122"/>
              </a:rPr>
              <a:t>同时对于未来数字校园建设起到积极的推动和规范化的作用</a:t>
            </a:r>
          </a:p>
        </p:txBody>
      </p:sp>
      <p:sp>
        <p:nvSpPr>
          <p:cNvPr id="163869" name="Text Box 29"/>
          <p:cNvSpPr txBox="1">
            <a:spLocks noChangeArrowheads="1"/>
          </p:cNvSpPr>
          <p:nvPr/>
        </p:nvSpPr>
        <p:spPr bwMode="auto">
          <a:xfrm>
            <a:off x="1763713" y="174625"/>
            <a:ext cx="5545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基于数字化校园的一卡通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6384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18108 -0.1050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3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animBg="1"/>
      <p:bldP spid="163845" grpId="0" animBg="1"/>
      <p:bldP spid="163858" grpId="0" animBg="1"/>
      <p:bldP spid="16386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AutoShape 6"/>
          <p:cNvSpPr>
            <a:spLocks noChangeArrowheads="1"/>
          </p:cNvSpPr>
          <p:nvPr/>
        </p:nvSpPr>
        <p:spPr bwMode="ltGray">
          <a:xfrm rot="5400000">
            <a:off x="-2286000" y="1501775"/>
            <a:ext cx="4824413" cy="4646613"/>
          </a:xfrm>
          <a:custGeom>
            <a:avLst/>
            <a:gdLst>
              <a:gd name="G0" fmla="+- 10594 0 0"/>
              <a:gd name="G1" fmla="+- -10553582 0 0"/>
              <a:gd name="G2" fmla="+- 0 0 -10553582"/>
              <a:gd name="T0" fmla="*/ 0 256 1"/>
              <a:gd name="T1" fmla="*/ 180 256 1"/>
              <a:gd name="G3" fmla="+- -10553582 T0 T1"/>
              <a:gd name="T2" fmla="*/ 0 256 1"/>
              <a:gd name="T3" fmla="*/ 90 256 1"/>
              <a:gd name="G4" fmla="+- -10553582 T2 T3"/>
              <a:gd name="G5" fmla="*/ G4 2 1"/>
              <a:gd name="T4" fmla="*/ 90 256 1"/>
              <a:gd name="T5" fmla="*/ 0 256 1"/>
              <a:gd name="G6" fmla="+- -10553582 T4 T5"/>
              <a:gd name="G7" fmla="*/ G6 2 1"/>
              <a:gd name="G8" fmla="abs -10553582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594"/>
              <a:gd name="G18" fmla="*/ 10594 1 2"/>
              <a:gd name="G19" fmla="+- G18 5400 0"/>
              <a:gd name="G20" fmla="cos G19 -10553582"/>
              <a:gd name="G21" fmla="sin G19 -10553582"/>
              <a:gd name="G22" fmla="+- G20 10800 0"/>
              <a:gd name="G23" fmla="+- G21 10800 0"/>
              <a:gd name="G24" fmla="+- 10800 0 G20"/>
              <a:gd name="G25" fmla="+- 10594 10800 0"/>
              <a:gd name="G26" fmla="?: G9 G17 G25"/>
              <a:gd name="G27" fmla="?: G9 0 21600"/>
              <a:gd name="G28" fmla="cos 10800 -10553582"/>
              <a:gd name="G29" fmla="sin 10800 -10553582"/>
              <a:gd name="G30" fmla="sin 10594 -10553582"/>
              <a:gd name="G31" fmla="+- G28 10800 0"/>
              <a:gd name="G32" fmla="+- G29 10800 0"/>
              <a:gd name="G33" fmla="+- G30 10800 0"/>
              <a:gd name="G34" fmla="?: G4 0 G31"/>
              <a:gd name="G35" fmla="?: -10553582 G34 0"/>
              <a:gd name="G36" fmla="?: G6 G35 G31"/>
              <a:gd name="G37" fmla="+- 21600 0 G36"/>
              <a:gd name="G38" fmla="?: G4 0 G33"/>
              <a:gd name="G39" fmla="?: -10553582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683 w 21600"/>
              <a:gd name="T15" fmla="*/ 7323 h 21600"/>
              <a:gd name="T16" fmla="*/ 10800 w 21600"/>
              <a:gd name="T17" fmla="*/ 206 h 21600"/>
              <a:gd name="T18" fmla="*/ 20917 w 21600"/>
              <a:gd name="T19" fmla="*/ 7323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781" y="7357"/>
                </a:moveTo>
                <a:cubicBezTo>
                  <a:pt x="2251" y="3078"/>
                  <a:pt x="6276" y="205"/>
                  <a:pt x="10800" y="206"/>
                </a:cubicBezTo>
                <a:cubicBezTo>
                  <a:pt x="15323" y="206"/>
                  <a:pt x="19348" y="3078"/>
                  <a:pt x="20818" y="7357"/>
                </a:cubicBezTo>
                <a:lnTo>
                  <a:pt x="21013" y="7290"/>
                </a:lnTo>
                <a:cubicBezTo>
                  <a:pt x="19514" y="2928"/>
                  <a:pt x="15411" y="-1"/>
                  <a:pt x="10799" y="0"/>
                </a:cubicBezTo>
                <a:cubicBezTo>
                  <a:pt x="6188" y="0"/>
                  <a:pt x="2085" y="2928"/>
                  <a:pt x="586" y="7290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gray">
          <a:xfrm>
            <a:off x="1657350" y="2158991"/>
            <a:ext cx="498475" cy="481012"/>
          </a:xfrm>
          <a:prstGeom prst="ellipse">
            <a:avLst/>
          </a:prstGeom>
          <a:gradFill rotWithShape="1">
            <a:gsLst>
              <a:gs pos="0">
                <a:srgbClr val="0074BC"/>
              </a:gs>
              <a:gs pos="100000">
                <a:srgbClr val="0074BC">
                  <a:gamma/>
                  <a:tint val="0"/>
                  <a:invGamma/>
                </a:srgbClr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gray">
          <a:xfrm>
            <a:off x="1731963" y="2228841"/>
            <a:ext cx="346075" cy="334962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6078"/>
                  <a:invGamma/>
                </a:scheme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gray">
          <a:xfrm>
            <a:off x="1736725" y="2216141"/>
            <a:ext cx="250825" cy="242887"/>
          </a:xfrm>
          <a:prstGeom prst="ellipse">
            <a:avLst/>
          </a:prstGeom>
          <a:gradFill rotWithShape="1">
            <a:gsLst>
              <a:gs pos="0">
                <a:srgbClr val="E9940B">
                  <a:gamma/>
                  <a:tint val="0"/>
                  <a:invGamma/>
                </a:srgbClr>
              </a:gs>
              <a:gs pos="100000">
                <a:srgbClr val="E9940B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gray">
          <a:xfrm>
            <a:off x="2071688" y="3024178"/>
            <a:ext cx="498475" cy="481013"/>
          </a:xfrm>
          <a:prstGeom prst="ellipse">
            <a:avLst/>
          </a:prstGeom>
          <a:gradFill rotWithShape="1">
            <a:gsLst>
              <a:gs pos="0">
                <a:srgbClr val="0074BC"/>
              </a:gs>
              <a:gs pos="100000">
                <a:srgbClr val="0074BC">
                  <a:gamma/>
                  <a:tint val="0"/>
                  <a:invGamma/>
                </a:srgbClr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gray">
          <a:xfrm>
            <a:off x="2146300" y="3094028"/>
            <a:ext cx="346075" cy="334963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6078"/>
                  <a:invGamma/>
                </a:scheme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gray">
          <a:xfrm>
            <a:off x="2151063" y="3081328"/>
            <a:ext cx="250825" cy="242888"/>
          </a:xfrm>
          <a:prstGeom prst="ellipse">
            <a:avLst/>
          </a:prstGeom>
          <a:gradFill rotWithShape="1">
            <a:gsLst>
              <a:gs pos="0">
                <a:srgbClr val="E9940B">
                  <a:gamma/>
                  <a:tint val="0"/>
                  <a:invGamma/>
                </a:srgbClr>
              </a:gs>
              <a:gs pos="100000">
                <a:srgbClr val="E9940B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gray">
          <a:xfrm>
            <a:off x="2216150" y="3887778"/>
            <a:ext cx="498475" cy="481013"/>
          </a:xfrm>
          <a:prstGeom prst="ellipse">
            <a:avLst/>
          </a:prstGeom>
          <a:gradFill rotWithShape="1">
            <a:gsLst>
              <a:gs pos="0">
                <a:srgbClr val="0074BC"/>
              </a:gs>
              <a:gs pos="100000">
                <a:srgbClr val="0074BC">
                  <a:gamma/>
                  <a:tint val="0"/>
                  <a:invGamma/>
                </a:srgbClr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gray">
          <a:xfrm>
            <a:off x="2290763" y="3957628"/>
            <a:ext cx="346075" cy="334963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6078"/>
                  <a:invGamma/>
                </a:scheme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gray">
          <a:xfrm>
            <a:off x="2295525" y="3944928"/>
            <a:ext cx="250825" cy="242888"/>
          </a:xfrm>
          <a:prstGeom prst="ellipse">
            <a:avLst/>
          </a:prstGeom>
          <a:gradFill rotWithShape="1">
            <a:gsLst>
              <a:gs pos="0">
                <a:srgbClr val="E9940B">
                  <a:gamma/>
                  <a:tint val="0"/>
                  <a:invGamma/>
                </a:srgbClr>
              </a:gs>
              <a:gs pos="100000">
                <a:srgbClr val="E9940B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gray">
          <a:xfrm>
            <a:off x="1928794" y="4752966"/>
            <a:ext cx="498475" cy="481012"/>
          </a:xfrm>
          <a:prstGeom prst="ellipse">
            <a:avLst/>
          </a:prstGeom>
          <a:gradFill rotWithShape="1">
            <a:gsLst>
              <a:gs pos="0">
                <a:srgbClr val="0074BC"/>
              </a:gs>
              <a:gs pos="100000">
                <a:srgbClr val="0074BC">
                  <a:gamma/>
                  <a:tint val="0"/>
                  <a:invGamma/>
                </a:srgbClr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gray">
          <a:xfrm>
            <a:off x="2003406" y="4822816"/>
            <a:ext cx="346075" cy="334962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6078"/>
                  <a:invGamma/>
                </a:scheme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gray">
          <a:xfrm>
            <a:off x="2008169" y="4810116"/>
            <a:ext cx="250825" cy="242887"/>
          </a:xfrm>
          <a:prstGeom prst="ellipse">
            <a:avLst/>
          </a:prstGeom>
          <a:gradFill rotWithShape="1">
            <a:gsLst>
              <a:gs pos="0">
                <a:srgbClr val="E9940B">
                  <a:gamma/>
                  <a:tint val="0"/>
                  <a:invGamma/>
                </a:srgbClr>
              </a:gs>
              <a:gs pos="100000">
                <a:srgbClr val="E9940B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454275" y="3008303"/>
            <a:ext cx="5176838" cy="508000"/>
            <a:chOff x="1546" y="1662"/>
            <a:chExt cx="3261" cy="320"/>
          </a:xfrm>
        </p:grpSpPr>
        <p:sp>
          <p:nvSpPr>
            <p:cNvPr id="35863" name="AutoShape 23"/>
            <p:cNvSpPr>
              <a:spLocks noChangeArrowheads="1"/>
            </p:cNvSpPr>
            <p:nvPr/>
          </p:nvSpPr>
          <p:spPr bwMode="gray">
            <a:xfrm>
              <a:off x="1546" y="1662"/>
              <a:ext cx="3023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zh-CN" sz="2400" b="1">
                <a:solidFill>
                  <a:schemeClr val="bg1"/>
                </a:solidFill>
                <a:ea typeface="楷体_GB2312" pitchFamily="49" charset="-122"/>
              </a:endParaRPr>
            </a:p>
          </p:txBody>
        </p:sp>
        <p:sp>
          <p:nvSpPr>
            <p:cNvPr id="35864" name="AutoShape 24">
              <a:hlinkClick r:id="rId2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1868" y="1708"/>
              <a:ext cx="2939" cy="199"/>
            </a:xfrm>
            <a:prstGeom prst="roundRect">
              <a:avLst>
                <a:gd name="adj" fmla="val 0"/>
              </a:avLst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latinLnBrk="1"/>
              <a:r>
                <a:rPr kumimoji="1" lang="zh-CN" altLang="en-US" sz="2000" b="1" dirty="0" smtClean="0">
                  <a:latin typeface="黑体" pitchFamily="2" charset="-122"/>
                  <a:ea typeface="黑体" pitchFamily="2" charset="-122"/>
                </a:rPr>
                <a:t>手机一</a:t>
              </a:r>
              <a:r>
                <a:rPr kumimoji="1" lang="zh-CN" altLang="en-US" sz="2000" b="1" dirty="0">
                  <a:latin typeface="黑体" pitchFamily="2" charset="-122"/>
                  <a:ea typeface="黑体" pitchFamily="2" charset="-122"/>
                </a:rPr>
                <a:t>卡通方案介绍</a:t>
              </a:r>
              <a:r>
                <a:rPr kumimoji="1" lang="ko-KR" altLang="en-US" sz="2400" b="1" dirty="0">
                  <a:latin typeface="黑体" pitchFamily="2" charset="-122"/>
                  <a:ea typeface="黑体" pitchFamily="2" charset="-122"/>
                </a:rPr>
                <a:t> 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598738" y="3871903"/>
            <a:ext cx="5106987" cy="508000"/>
            <a:chOff x="1637" y="2206"/>
            <a:chExt cx="3217" cy="320"/>
          </a:xfrm>
        </p:grpSpPr>
        <p:sp>
          <p:nvSpPr>
            <p:cNvPr id="35866" name="AutoShape 26"/>
            <p:cNvSpPr>
              <a:spLocks noChangeArrowheads="1"/>
            </p:cNvSpPr>
            <p:nvPr/>
          </p:nvSpPr>
          <p:spPr bwMode="gray">
            <a:xfrm>
              <a:off x="1637" y="2206"/>
              <a:ext cx="3023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7" name="AutoShape 27">
              <a:hlinkClick r:id="rId3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1915" y="2251"/>
              <a:ext cx="2939" cy="199"/>
            </a:xfrm>
            <a:prstGeom prst="roundRect">
              <a:avLst>
                <a:gd name="adj" fmla="val 0"/>
              </a:avLst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latinLnBrk="1"/>
              <a:r>
                <a:rPr kumimoji="1" lang="zh-CN" altLang="en-US" sz="2000" b="1" dirty="0" smtClean="0">
                  <a:ea typeface="黑体" pitchFamily="2" charset="-122"/>
                </a:rPr>
                <a:t>优势说明及成功案例</a:t>
              </a:r>
              <a:endParaRPr kumimoji="1" lang="zh-CN" altLang="en-US" sz="2000" b="1" dirty="0">
                <a:ea typeface="黑体" pitchFamily="2" charset="-122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2311381" y="4737091"/>
            <a:ext cx="5105401" cy="508000"/>
            <a:chOff x="1546" y="2751"/>
            <a:chExt cx="3216" cy="320"/>
          </a:xfrm>
        </p:grpSpPr>
        <p:sp>
          <p:nvSpPr>
            <p:cNvPr id="35869" name="AutoShape 29"/>
            <p:cNvSpPr>
              <a:spLocks noChangeArrowheads="1"/>
            </p:cNvSpPr>
            <p:nvPr/>
          </p:nvSpPr>
          <p:spPr bwMode="gray">
            <a:xfrm>
              <a:off x="1546" y="2751"/>
              <a:ext cx="3023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0" name="AutoShape 30">
              <a:hlinkClick r:id="rId4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1823" y="2795"/>
              <a:ext cx="2939" cy="199"/>
            </a:xfrm>
            <a:prstGeom prst="roundRect">
              <a:avLst>
                <a:gd name="adj" fmla="val 0"/>
              </a:avLst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latinLnBrk="1"/>
              <a:r>
                <a:rPr kumimoji="1" lang="zh-CN" altLang="en-US" sz="2000" b="1" dirty="0" smtClean="0">
                  <a:ea typeface="黑体" pitchFamily="2" charset="-122"/>
                </a:rPr>
                <a:t>项目投资预算</a:t>
              </a:r>
              <a:endParaRPr kumimoji="1" lang="zh-CN" altLang="en-US" sz="2000" b="1" dirty="0">
                <a:ea typeface="黑体" pitchFamily="2" charset="-122"/>
              </a:endParaRP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2039938" y="2143116"/>
            <a:ext cx="5251450" cy="508000"/>
            <a:chOff x="1285" y="1117"/>
            <a:chExt cx="3308" cy="320"/>
          </a:xfrm>
        </p:grpSpPr>
        <p:sp>
          <p:nvSpPr>
            <p:cNvPr id="35872" name="AutoShape 32"/>
            <p:cNvSpPr>
              <a:spLocks noChangeArrowheads="1"/>
            </p:cNvSpPr>
            <p:nvPr/>
          </p:nvSpPr>
          <p:spPr bwMode="gray">
            <a:xfrm>
              <a:off x="1285" y="1117"/>
              <a:ext cx="3023" cy="32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3" name="AutoShape 33">
              <a:hlinkClick r:id="rId5" action="ppaction://hlinksldjump"/>
            </p:cNvPr>
            <p:cNvSpPr>
              <a:spLocks noChangeArrowheads="1"/>
            </p:cNvSpPr>
            <p:nvPr/>
          </p:nvSpPr>
          <p:spPr bwMode="gray">
            <a:xfrm>
              <a:off x="1654" y="1162"/>
              <a:ext cx="2939" cy="199"/>
            </a:xfrm>
            <a:prstGeom prst="roundRect">
              <a:avLst>
                <a:gd name="adj" fmla="val 0"/>
              </a:avLst>
            </a:prstGeom>
            <a:noFill/>
            <a:ln w="38100">
              <a:noFill/>
              <a:round/>
              <a:headEnd/>
              <a:tailEnd/>
            </a:ln>
            <a:effectLst>
              <a:prstShdw prst="shdw17" dist="12700">
                <a:schemeClr val="bg2"/>
              </a:prstShdw>
            </a:effectLst>
          </p:spPr>
          <p:txBody>
            <a:bodyPr wrap="none" anchor="ctr"/>
            <a:lstStyle/>
            <a:p>
              <a:pPr algn="l" latinLnBrk="1"/>
              <a:r>
                <a:rPr kumimoji="1" lang="en-US" altLang="zh-CN" sz="2000" b="1" dirty="0" smtClean="0">
                  <a:latin typeface="+mn-lt"/>
                  <a:ea typeface="黑体" pitchFamily="2" charset="-122"/>
                </a:rPr>
                <a:t>SunGard</a:t>
              </a:r>
              <a:r>
                <a:rPr kumimoji="1" lang="zh-CN" altLang="en-US" sz="2000" b="1" dirty="0" smtClean="0">
                  <a:latin typeface="黑体" pitchFamily="2" charset="-122"/>
                  <a:ea typeface="黑体" pitchFamily="2" charset="-122"/>
                </a:rPr>
                <a:t>公司</a:t>
              </a:r>
              <a:r>
                <a:rPr kumimoji="1" lang="zh-CN" altLang="en-US" sz="2000" b="1" dirty="0">
                  <a:latin typeface="黑体" pitchFamily="2" charset="-122"/>
                  <a:ea typeface="黑体" pitchFamily="2" charset="-122"/>
                </a:rPr>
                <a:t>简介</a:t>
              </a:r>
            </a:p>
          </p:txBody>
        </p:sp>
      </p:grpSp>
      <p:sp>
        <p:nvSpPr>
          <p:cNvPr id="35877" name="Text Box 37"/>
          <p:cNvSpPr txBox="1">
            <a:spLocks noChangeArrowheads="1"/>
          </p:cNvSpPr>
          <p:nvPr/>
        </p:nvSpPr>
        <p:spPr bwMode="ltGray">
          <a:xfrm>
            <a:off x="538163" y="3275013"/>
            <a:ext cx="15128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zh-CN" altLang="en-US" sz="2800">
                <a:solidFill>
                  <a:schemeClr val="hlink"/>
                </a:solidFill>
                <a:latin typeface="Verdana" pitchFamily="34" charset="0"/>
                <a:ea typeface="华文琥珀" pitchFamily="2" charset="-122"/>
              </a:rPr>
              <a:t>金仕达</a:t>
            </a:r>
          </a:p>
          <a:p>
            <a:pPr eaLnBrk="0" hangingPunct="0"/>
            <a:r>
              <a:rPr lang="zh-CN" altLang="en-US" sz="2800">
                <a:solidFill>
                  <a:schemeClr val="hlink"/>
                </a:solidFill>
                <a:latin typeface="Verdana" pitchFamily="34" charset="0"/>
                <a:ea typeface="华文琥珀" pitchFamily="2" charset="-122"/>
              </a:rPr>
              <a:t>一卡通</a:t>
            </a: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2879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ea typeface="黑体" pitchFamily="2" charset="-122"/>
              </a:rPr>
              <a:t>内容提要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3"/>
          <p:cNvSpPr>
            <a:spLocks noChangeArrowheads="1"/>
          </p:cNvSpPr>
          <p:nvPr/>
        </p:nvSpPr>
        <p:spPr bwMode="auto">
          <a:xfrm>
            <a:off x="500034" y="1142984"/>
            <a:ext cx="821537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20000" indent="-457200" algn="just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服务器应用服务器采用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16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Sorlaris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 indent="-457200" algn="just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数据库采用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Oracle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数据库；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 indent="-457200" algn="just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不需要引用第三方负载均衡软件，应用系统部署可实现负载均衡和容错处理；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 indent="-457200" algn="just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某一应用功能出现问题，不会影响其他应用功能的正常使用。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AutoShape 17"/>
          <p:cNvSpPr>
            <a:spLocks noChangeArrowheads="1"/>
          </p:cNvSpPr>
          <p:nvPr/>
        </p:nvSpPr>
        <p:spPr bwMode="auto">
          <a:xfrm flipH="1">
            <a:off x="7215205" y="2767012"/>
            <a:ext cx="1428759" cy="2306650"/>
          </a:xfrm>
          <a:prstGeom prst="can">
            <a:avLst>
              <a:gd name="adj" fmla="val 125757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scene3d>
            <a:camera prst="orthographicFront">
              <a:rot lat="0" lon="5400000" rev="0"/>
            </a:camera>
            <a:lightRig rig="threePt" dir="t"/>
          </a:scene3d>
        </p:spPr>
        <p:txBody>
          <a:bodyPr wrap="none" anchor="b"/>
          <a:lstStyle/>
          <a:p>
            <a:pPr algn="ctr">
              <a:lnSpc>
                <a:spcPct val="85000"/>
              </a:lnSpc>
            </a:pPr>
            <a:r>
              <a:rPr lang="en-US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Partner</a:t>
            </a:r>
            <a:br>
              <a:rPr lang="en-US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</a:br>
            <a:r>
              <a:rPr lang="en-US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宋体" charset="-122"/>
              </a:rPr>
              <a:t>Site</a:t>
            </a:r>
            <a:endParaRPr lang="en-US" altLang="zh-CN" sz="3200" dirty="0">
              <a:effectLst>
                <a:outerShdw blurRad="38100" dist="38100" dir="2700000" algn="tl">
                  <a:srgbClr val="000000"/>
                </a:outerShdw>
              </a:effectLst>
              <a:ea typeface="宋体" charset="-122"/>
            </a:endParaRPr>
          </a:p>
        </p:txBody>
      </p:sp>
      <p:grpSp>
        <p:nvGrpSpPr>
          <p:cNvPr id="2" name="组合 416"/>
          <p:cNvGrpSpPr/>
          <p:nvPr/>
        </p:nvGrpSpPr>
        <p:grpSpPr>
          <a:xfrm>
            <a:off x="1428728" y="3000372"/>
            <a:ext cx="6786610" cy="3286148"/>
            <a:chOff x="928662" y="428604"/>
            <a:chExt cx="7715302" cy="6212108"/>
          </a:xfrm>
        </p:grpSpPr>
        <p:cxnSp>
          <p:nvCxnSpPr>
            <p:cNvPr id="418" name="肘形连接符 417"/>
            <p:cNvCxnSpPr/>
            <p:nvPr/>
          </p:nvCxnSpPr>
          <p:spPr bwMode="auto">
            <a:xfrm rot="16200000" flipV="1">
              <a:off x="2607456" y="2678902"/>
              <a:ext cx="928693" cy="857255"/>
            </a:xfrm>
            <a:prstGeom prst="bentConnector3">
              <a:avLst>
                <a:gd name="adj1" fmla="val 770"/>
              </a:avLst>
            </a:prstGeom>
            <a:solidFill>
              <a:srgbClr val="005C9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9" name="肘形连接符 418"/>
            <p:cNvCxnSpPr/>
            <p:nvPr/>
          </p:nvCxnSpPr>
          <p:spPr bwMode="auto">
            <a:xfrm rot="5400000" flipH="1" flipV="1">
              <a:off x="5072066" y="2643182"/>
              <a:ext cx="928694" cy="928694"/>
            </a:xfrm>
            <a:prstGeom prst="bentConnector3">
              <a:avLst>
                <a:gd name="adj1" fmla="val 6240"/>
              </a:avLst>
            </a:prstGeom>
            <a:solidFill>
              <a:srgbClr val="005C96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20" name="AutoShape 17"/>
            <p:cNvSpPr>
              <a:spLocks noChangeArrowheads="1"/>
            </p:cNvSpPr>
            <p:nvPr/>
          </p:nvSpPr>
          <p:spPr bwMode="auto">
            <a:xfrm flipH="1">
              <a:off x="7215205" y="2266946"/>
              <a:ext cx="1428759" cy="2306650"/>
            </a:xfrm>
            <a:prstGeom prst="can">
              <a:avLst>
                <a:gd name="adj" fmla="val 125757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5400000" rev="0"/>
              </a:camera>
              <a:lightRig rig="threePt" dir="t"/>
            </a:scene3d>
          </p:spPr>
          <p:txBody>
            <a:bodyPr wrap="none" anchor="b"/>
            <a:lstStyle/>
            <a:p>
              <a:pPr algn="ctr">
                <a:lnSpc>
                  <a:spcPct val="85000"/>
                </a:lnSpc>
              </a:pPr>
              <a:r>
                <a:rPr lang="en-US" altLang="zh-CN" sz="1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Partner</a:t>
              </a:r>
              <a:br>
                <a:rPr lang="en-US" altLang="zh-CN" sz="1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  <a:ea typeface="微软雅黑" pitchFamily="34" charset="-122"/>
                </a:rPr>
              </a:br>
              <a:r>
                <a:rPr lang="en-US" altLang="zh-CN" sz="1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Site</a:t>
              </a:r>
            </a:p>
          </p:txBody>
        </p:sp>
        <p:pic>
          <p:nvPicPr>
            <p:cNvPr id="421" name="Picture 282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57620" y="428604"/>
              <a:ext cx="785818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422" name="直接连接符 421"/>
            <p:cNvCxnSpPr/>
            <p:nvPr/>
          </p:nvCxnSpPr>
          <p:spPr>
            <a:xfrm rot="5400000">
              <a:off x="5572529" y="4928801"/>
              <a:ext cx="142876" cy="794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/>
            <p:nvPr/>
          </p:nvCxnSpPr>
          <p:spPr>
            <a:xfrm>
              <a:off x="2928926" y="1928802"/>
              <a:ext cx="271464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/>
            <p:nvPr/>
          </p:nvCxnSpPr>
          <p:spPr>
            <a:xfrm>
              <a:off x="2928926" y="2071678"/>
              <a:ext cx="278608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椭圆 424"/>
            <p:cNvSpPr/>
            <p:nvPr/>
          </p:nvSpPr>
          <p:spPr bwMode="auto">
            <a:xfrm>
              <a:off x="4143372" y="1643050"/>
              <a:ext cx="285752" cy="57150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rtlCol="0" anchor="b"/>
            <a:lstStyle/>
            <a:p>
              <a:pPr algn="ctr">
                <a:lnSpc>
                  <a:spcPct val="85000"/>
                </a:lnSpc>
              </a:pPr>
              <a:endParaRPr lang="zh-CN" altLang="en-US" sz="12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6" name="TextBox 425"/>
            <p:cNvSpPr txBox="1"/>
            <p:nvPr/>
          </p:nvSpPr>
          <p:spPr>
            <a:xfrm>
              <a:off x="4571999" y="1000109"/>
              <a:ext cx="1214445" cy="639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磁盘阵列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6215075" y="2202412"/>
              <a:ext cx="1143008" cy="639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数据库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28" name="肘形连接符 427"/>
            <p:cNvCxnSpPr/>
            <p:nvPr/>
          </p:nvCxnSpPr>
          <p:spPr bwMode="auto">
            <a:xfrm rot="10800000">
              <a:off x="2857490" y="2428870"/>
              <a:ext cx="1928824" cy="571502"/>
            </a:xfrm>
            <a:prstGeom prst="bentConnector3">
              <a:avLst>
                <a:gd name="adj1" fmla="val 1934"/>
              </a:avLst>
            </a:prstGeom>
            <a:solidFill>
              <a:srgbClr val="005C96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9" name="肘形连接符 429"/>
            <p:cNvCxnSpPr/>
            <p:nvPr/>
          </p:nvCxnSpPr>
          <p:spPr bwMode="auto">
            <a:xfrm flipV="1">
              <a:off x="3535349" y="4143380"/>
              <a:ext cx="179395" cy="627860"/>
            </a:xfrm>
            <a:prstGeom prst="bentConnector2">
              <a:avLst/>
            </a:prstGeom>
            <a:solidFill>
              <a:srgbClr val="005C9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0" name="肘形连接符 434"/>
            <p:cNvCxnSpPr>
              <a:endCxn id="466" idx="2"/>
            </p:cNvCxnSpPr>
            <p:nvPr/>
          </p:nvCxnSpPr>
          <p:spPr bwMode="auto">
            <a:xfrm flipV="1">
              <a:off x="3535349" y="4143380"/>
              <a:ext cx="1343658" cy="627860"/>
            </a:xfrm>
            <a:prstGeom prst="bentConnector2">
              <a:avLst/>
            </a:prstGeom>
            <a:solidFill>
              <a:srgbClr val="005C9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1" name="肘形连接符 430"/>
            <p:cNvCxnSpPr/>
            <p:nvPr/>
          </p:nvCxnSpPr>
          <p:spPr bwMode="auto">
            <a:xfrm flipV="1">
              <a:off x="1857356" y="4786322"/>
              <a:ext cx="642943" cy="642941"/>
            </a:xfrm>
            <a:prstGeom prst="bentConnector3">
              <a:avLst>
                <a:gd name="adj1" fmla="val 67778"/>
              </a:avLst>
            </a:prstGeom>
            <a:solidFill>
              <a:srgbClr val="005C9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2" name="肘形连接符 431"/>
            <p:cNvCxnSpPr/>
            <p:nvPr/>
          </p:nvCxnSpPr>
          <p:spPr bwMode="auto">
            <a:xfrm rot="10800000">
              <a:off x="6464308" y="4771240"/>
              <a:ext cx="822337" cy="658024"/>
            </a:xfrm>
            <a:prstGeom prst="bentConnector3">
              <a:avLst>
                <a:gd name="adj1" fmla="val 50000"/>
              </a:avLst>
            </a:prstGeom>
            <a:solidFill>
              <a:srgbClr val="005C96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3" name="肘形连接符 456"/>
            <p:cNvCxnSpPr/>
            <p:nvPr/>
          </p:nvCxnSpPr>
          <p:spPr bwMode="auto">
            <a:xfrm flipV="1">
              <a:off x="4949886" y="4846646"/>
              <a:ext cx="1052458" cy="581160"/>
            </a:xfrm>
            <a:prstGeom prst="bentConnector2">
              <a:avLst/>
            </a:prstGeom>
            <a:solidFill>
              <a:srgbClr val="005C9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4" name="肘形连接符 461"/>
            <p:cNvCxnSpPr/>
            <p:nvPr/>
          </p:nvCxnSpPr>
          <p:spPr bwMode="auto">
            <a:xfrm rot="10800000">
              <a:off x="3174194" y="4852996"/>
              <a:ext cx="1264457" cy="576270"/>
            </a:xfrm>
            <a:prstGeom prst="bentConnector2">
              <a:avLst/>
            </a:prstGeom>
            <a:solidFill>
              <a:srgbClr val="005C9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5" name="肘形连接符 434"/>
            <p:cNvCxnSpPr/>
            <p:nvPr/>
          </p:nvCxnSpPr>
          <p:spPr bwMode="auto">
            <a:xfrm rot="16200000" flipV="1">
              <a:off x="5148454" y="3792812"/>
              <a:ext cx="913156" cy="880187"/>
            </a:xfrm>
            <a:prstGeom prst="bentConnector2">
              <a:avLst/>
            </a:prstGeom>
            <a:solidFill>
              <a:srgbClr val="005C96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6" name="肘形连接符 469"/>
            <p:cNvCxnSpPr>
              <a:endCxn id="467" idx="2"/>
            </p:cNvCxnSpPr>
            <p:nvPr/>
          </p:nvCxnSpPr>
          <p:spPr bwMode="auto">
            <a:xfrm rot="10800000">
              <a:off x="3950314" y="4143380"/>
              <a:ext cx="1693259" cy="857256"/>
            </a:xfrm>
            <a:prstGeom prst="bentConnector2">
              <a:avLst/>
            </a:prstGeom>
            <a:solidFill>
              <a:srgbClr val="005C96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7" name="肘形连接符 436"/>
            <p:cNvCxnSpPr/>
            <p:nvPr/>
          </p:nvCxnSpPr>
          <p:spPr bwMode="auto">
            <a:xfrm flipV="1">
              <a:off x="3929058" y="2285992"/>
              <a:ext cx="1714512" cy="642942"/>
            </a:xfrm>
            <a:prstGeom prst="bentConnector3">
              <a:avLst>
                <a:gd name="adj1" fmla="val -1111"/>
              </a:avLst>
            </a:prstGeom>
            <a:solidFill>
              <a:srgbClr val="005C9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8" name="直接连接符 437"/>
            <p:cNvCxnSpPr/>
            <p:nvPr/>
          </p:nvCxnSpPr>
          <p:spPr>
            <a:xfrm rot="5400000">
              <a:off x="1608117" y="5678503"/>
              <a:ext cx="214314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/>
            <p:nvPr/>
          </p:nvCxnSpPr>
          <p:spPr>
            <a:xfrm>
              <a:off x="1716068" y="5786454"/>
              <a:ext cx="449900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/>
            <p:nvPr/>
          </p:nvCxnSpPr>
          <p:spPr>
            <a:xfrm rot="5400000">
              <a:off x="7644628" y="5785660"/>
              <a:ext cx="285752" cy="1588"/>
            </a:xfrm>
            <a:prstGeom prst="line">
              <a:avLst/>
            </a:prstGeom>
            <a:ln w="38100">
              <a:solidFill>
                <a:srgbClr val="FF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/>
            <p:nvPr/>
          </p:nvCxnSpPr>
          <p:spPr>
            <a:xfrm rot="5400000">
              <a:off x="5756283" y="5316551"/>
              <a:ext cx="928694" cy="11112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/>
            <p:nvPr/>
          </p:nvCxnSpPr>
          <p:spPr>
            <a:xfrm rot="5400000">
              <a:off x="2398697" y="5387989"/>
              <a:ext cx="1071570" cy="11112"/>
            </a:xfrm>
            <a:prstGeom prst="line">
              <a:avLst/>
            </a:prstGeom>
            <a:ln w="38100">
              <a:solidFill>
                <a:srgbClr val="FF66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/>
            <p:cNvCxnSpPr/>
            <p:nvPr/>
          </p:nvCxnSpPr>
          <p:spPr>
            <a:xfrm>
              <a:off x="2928926" y="5929330"/>
              <a:ext cx="4857784" cy="0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肘形连接符 443"/>
            <p:cNvCxnSpPr/>
            <p:nvPr/>
          </p:nvCxnSpPr>
          <p:spPr bwMode="auto">
            <a:xfrm flipV="1">
              <a:off x="2500298" y="928670"/>
              <a:ext cx="1357322" cy="714381"/>
            </a:xfrm>
            <a:prstGeom prst="bentConnector3">
              <a:avLst>
                <a:gd name="adj1" fmla="val -526"/>
              </a:avLst>
            </a:prstGeom>
            <a:solidFill>
              <a:srgbClr val="005C9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5" name="肘形连接符 444"/>
            <p:cNvCxnSpPr/>
            <p:nvPr/>
          </p:nvCxnSpPr>
          <p:spPr bwMode="auto">
            <a:xfrm rot="10800000">
              <a:off x="4572000" y="928670"/>
              <a:ext cx="1428762" cy="706444"/>
            </a:xfrm>
            <a:prstGeom prst="bentConnector3">
              <a:avLst>
                <a:gd name="adj1" fmla="val 1112"/>
              </a:avLst>
            </a:prstGeom>
            <a:solidFill>
              <a:srgbClr val="005C9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46" name="TextBox 445"/>
            <p:cNvSpPr txBox="1"/>
            <p:nvPr/>
          </p:nvSpPr>
          <p:spPr>
            <a:xfrm>
              <a:off x="1214414" y="2202412"/>
              <a:ext cx="1143008" cy="639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数据库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1928794" y="3643315"/>
              <a:ext cx="1500198" cy="639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核心服务器</a:t>
              </a:r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5000628" y="3071811"/>
              <a:ext cx="1500198" cy="639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核心服务器</a:t>
              </a:r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449" name="TextBox 448"/>
            <p:cNvSpPr txBox="1"/>
            <p:nvPr/>
          </p:nvSpPr>
          <p:spPr>
            <a:xfrm>
              <a:off x="1400151" y="4380219"/>
              <a:ext cx="1071571" cy="63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DRTP1</a:t>
              </a:r>
            </a:p>
          </p:txBody>
        </p:sp>
        <p:sp>
          <p:nvSpPr>
            <p:cNvPr id="450" name="TextBox 449"/>
            <p:cNvSpPr txBox="1"/>
            <p:nvPr/>
          </p:nvSpPr>
          <p:spPr>
            <a:xfrm>
              <a:off x="6000760" y="4214818"/>
              <a:ext cx="1071571" cy="639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DRTP2</a:t>
              </a:r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928662" y="6000768"/>
              <a:ext cx="1643074" cy="639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DRTP</a:t>
              </a: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客户端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3786183" y="6000768"/>
              <a:ext cx="1643074" cy="639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DRTP</a:t>
              </a: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客户端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6858017" y="6000768"/>
              <a:ext cx="1643074" cy="639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微软雅黑" pitchFamily="34" charset="-122"/>
                  <a:ea typeface="微软雅黑" pitchFamily="34" charset="-122"/>
                </a:rPr>
                <a:t>DRTP</a:t>
              </a:r>
              <a:r>
                <a:rPr lang="zh-CN" altLang="en-US" sz="1200" b="1" dirty="0" smtClean="0">
                  <a:latin typeface="微软雅黑" pitchFamily="34" charset="-122"/>
                  <a:ea typeface="微软雅黑" pitchFamily="34" charset="-122"/>
                </a:rPr>
                <a:t>客户端</a:t>
              </a:r>
              <a:endParaRPr lang="en-US" altLang="zh-CN" sz="1200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1285852" y="5214952"/>
              <a:ext cx="762000" cy="381000"/>
              <a:chOff x="1012" y="576"/>
              <a:chExt cx="333" cy="145"/>
            </a:xfrm>
          </p:grpSpPr>
          <p:sp>
            <p:nvSpPr>
              <p:cNvPr id="694" name="Freeform 53"/>
              <p:cNvSpPr>
                <a:spLocks/>
              </p:cNvSpPr>
              <p:nvPr/>
            </p:nvSpPr>
            <p:spPr bwMode="auto">
              <a:xfrm>
                <a:off x="1012" y="682"/>
                <a:ext cx="333" cy="39"/>
              </a:xfrm>
              <a:custGeom>
                <a:avLst/>
                <a:gdLst/>
                <a:ahLst/>
                <a:cxnLst>
                  <a:cxn ang="0">
                    <a:pos x="332" y="38"/>
                  </a:cxn>
                  <a:cxn ang="0">
                    <a:pos x="20" y="38"/>
                  </a:cxn>
                  <a:cxn ang="0">
                    <a:pos x="0" y="0"/>
                  </a:cxn>
                  <a:cxn ang="0">
                    <a:pos x="310" y="0"/>
                  </a:cxn>
                  <a:cxn ang="0">
                    <a:pos x="332" y="38"/>
                  </a:cxn>
                </a:cxnLst>
                <a:rect l="0" t="0" r="r" b="b"/>
                <a:pathLst>
                  <a:path w="333" h="39">
                    <a:moveTo>
                      <a:pt x="332" y="38"/>
                    </a:moveTo>
                    <a:lnTo>
                      <a:pt x="20" y="38"/>
                    </a:lnTo>
                    <a:lnTo>
                      <a:pt x="0" y="0"/>
                    </a:lnTo>
                    <a:lnTo>
                      <a:pt x="310" y="0"/>
                    </a:lnTo>
                    <a:lnTo>
                      <a:pt x="332" y="38"/>
                    </a:lnTo>
                  </a:path>
                </a:pathLst>
              </a:custGeom>
              <a:solidFill>
                <a:srgbClr val="50504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5" name="Freeform 54"/>
              <p:cNvSpPr>
                <a:spLocks/>
              </p:cNvSpPr>
              <p:nvPr/>
            </p:nvSpPr>
            <p:spPr bwMode="auto">
              <a:xfrm>
                <a:off x="1036" y="626"/>
                <a:ext cx="309" cy="7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308" y="72"/>
                  </a:cxn>
                  <a:cxn ang="0">
                    <a:pos x="308" y="0"/>
                  </a:cxn>
                  <a:cxn ang="0">
                    <a:pos x="0" y="0"/>
                  </a:cxn>
                  <a:cxn ang="0">
                    <a:pos x="0" y="72"/>
                  </a:cxn>
                </a:cxnLst>
                <a:rect l="0" t="0" r="r" b="b"/>
                <a:pathLst>
                  <a:path w="309" h="73">
                    <a:moveTo>
                      <a:pt x="0" y="72"/>
                    </a:moveTo>
                    <a:lnTo>
                      <a:pt x="308" y="72"/>
                    </a:lnTo>
                    <a:lnTo>
                      <a:pt x="308" y="0"/>
                    </a:lnTo>
                    <a:lnTo>
                      <a:pt x="0" y="0"/>
                    </a:lnTo>
                    <a:lnTo>
                      <a:pt x="0" y="72"/>
                    </a:lnTo>
                  </a:path>
                </a:pathLst>
              </a:custGeom>
              <a:solidFill>
                <a:srgbClr val="C0C0A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6" name="Line 55"/>
              <p:cNvSpPr>
                <a:spLocks noChangeShapeType="1"/>
              </p:cNvSpPr>
              <p:nvPr/>
            </p:nvSpPr>
            <p:spPr bwMode="auto">
              <a:xfrm>
                <a:off x="1096" y="651"/>
                <a:ext cx="0" cy="57"/>
              </a:xfrm>
              <a:prstGeom prst="line">
                <a:avLst/>
              </a:prstGeom>
              <a:noFill/>
              <a:ln w="12700">
                <a:solidFill>
                  <a:srgbClr val="50504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7" name="Freeform 56"/>
              <p:cNvSpPr>
                <a:spLocks/>
              </p:cNvSpPr>
              <p:nvPr/>
            </p:nvSpPr>
            <p:spPr bwMode="auto">
              <a:xfrm>
                <a:off x="1012" y="576"/>
                <a:ext cx="21" cy="12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125"/>
                  </a:cxn>
                  <a:cxn ang="0">
                    <a:pos x="0" y="82"/>
                  </a:cxn>
                  <a:cxn ang="0">
                    <a:pos x="0" y="0"/>
                  </a:cxn>
                  <a:cxn ang="0">
                    <a:pos x="20" y="45"/>
                  </a:cxn>
                </a:cxnLst>
                <a:rect l="0" t="0" r="r" b="b"/>
                <a:pathLst>
                  <a:path w="21" h="126">
                    <a:moveTo>
                      <a:pt x="20" y="45"/>
                    </a:moveTo>
                    <a:lnTo>
                      <a:pt x="20" y="125"/>
                    </a:lnTo>
                    <a:lnTo>
                      <a:pt x="0" y="82"/>
                    </a:lnTo>
                    <a:lnTo>
                      <a:pt x="0" y="0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8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8" name="Freeform 57"/>
              <p:cNvSpPr>
                <a:spLocks/>
              </p:cNvSpPr>
              <p:nvPr/>
            </p:nvSpPr>
            <p:spPr bwMode="auto">
              <a:xfrm>
                <a:off x="1012" y="576"/>
                <a:ext cx="333" cy="42"/>
              </a:xfrm>
              <a:custGeom>
                <a:avLst/>
                <a:gdLst/>
                <a:ahLst/>
                <a:cxnLst>
                  <a:cxn ang="0">
                    <a:pos x="332" y="41"/>
                  </a:cxn>
                  <a:cxn ang="0">
                    <a:pos x="20" y="41"/>
                  </a:cxn>
                  <a:cxn ang="0">
                    <a:pos x="0" y="0"/>
                  </a:cxn>
                  <a:cxn ang="0">
                    <a:pos x="310" y="0"/>
                  </a:cxn>
                  <a:cxn ang="0">
                    <a:pos x="332" y="41"/>
                  </a:cxn>
                </a:cxnLst>
                <a:rect l="0" t="0" r="r" b="b"/>
                <a:pathLst>
                  <a:path w="333" h="42">
                    <a:moveTo>
                      <a:pt x="332" y="41"/>
                    </a:moveTo>
                    <a:lnTo>
                      <a:pt x="20" y="41"/>
                    </a:lnTo>
                    <a:lnTo>
                      <a:pt x="0" y="0"/>
                    </a:lnTo>
                    <a:lnTo>
                      <a:pt x="310" y="0"/>
                    </a:lnTo>
                    <a:lnTo>
                      <a:pt x="332" y="41"/>
                    </a:lnTo>
                  </a:path>
                </a:pathLst>
              </a:custGeom>
              <a:solidFill>
                <a:srgbClr val="F0E0D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9" name="Oval 58"/>
              <p:cNvSpPr>
                <a:spLocks noChangeArrowheads="1"/>
              </p:cNvSpPr>
              <p:nvPr/>
            </p:nvSpPr>
            <p:spPr bwMode="auto">
              <a:xfrm>
                <a:off x="1037" y="657"/>
                <a:ext cx="4" cy="7"/>
              </a:xfrm>
              <a:prstGeom prst="ellipse">
                <a:avLst/>
              </a:prstGeom>
              <a:solidFill>
                <a:srgbClr val="30302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0" name="Oval 59"/>
              <p:cNvSpPr>
                <a:spLocks noChangeArrowheads="1"/>
              </p:cNvSpPr>
              <p:nvPr/>
            </p:nvSpPr>
            <p:spPr bwMode="auto">
              <a:xfrm>
                <a:off x="1086" y="657"/>
                <a:ext cx="4" cy="7"/>
              </a:xfrm>
              <a:prstGeom prst="ellipse">
                <a:avLst/>
              </a:prstGeom>
              <a:solidFill>
                <a:srgbClr val="30302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1" name="Freeform 60"/>
              <p:cNvSpPr>
                <a:spLocks/>
              </p:cNvSpPr>
              <p:nvPr/>
            </p:nvSpPr>
            <p:spPr bwMode="auto">
              <a:xfrm>
                <a:off x="1282" y="670"/>
                <a:ext cx="17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0" y="0"/>
                  </a:cxn>
                </a:cxnLst>
                <a:rect l="0" t="0" r="r" b="b"/>
                <a:pathLst>
                  <a:path w="17" h="1">
                    <a:moveTo>
                      <a:pt x="0" y="0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2" name="Freeform 61"/>
              <p:cNvSpPr>
                <a:spLocks/>
              </p:cNvSpPr>
              <p:nvPr/>
            </p:nvSpPr>
            <p:spPr bwMode="auto">
              <a:xfrm>
                <a:off x="1302" y="657"/>
                <a:ext cx="35" cy="23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22"/>
                  </a:cxn>
                  <a:cxn ang="0">
                    <a:pos x="0" y="22"/>
                  </a:cxn>
                </a:cxnLst>
                <a:rect l="0" t="0" r="r" b="b"/>
                <a:pathLst>
                  <a:path w="35" h="23">
                    <a:moveTo>
                      <a:pt x="0" y="22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34" y="22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8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3" name="Freeform 62"/>
              <p:cNvSpPr>
                <a:spLocks/>
              </p:cNvSpPr>
              <p:nvPr/>
            </p:nvSpPr>
            <p:spPr bwMode="auto">
              <a:xfrm>
                <a:off x="1108" y="667"/>
                <a:ext cx="28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27" y="16"/>
                  </a:cxn>
                  <a:cxn ang="0">
                    <a:pos x="0" y="16"/>
                  </a:cxn>
                </a:cxnLst>
                <a:rect l="0" t="0" r="r" b="b"/>
                <a:pathLst>
                  <a:path w="28" h="17">
                    <a:moveTo>
                      <a:pt x="0" y="16"/>
                    </a:moveTo>
                    <a:lnTo>
                      <a:pt x="0" y="0"/>
                    </a:lnTo>
                    <a:lnTo>
                      <a:pt x="27" y="0"/>
                    </a:lnTo>
                    <a:lnTo>
                      <a:pt x="27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4" name="Freeform 63"/>
              <p:cNvSpPr>
                <a:spLocks/>
              </p:cNvSpPr>
              <p:nvPr/>
            </p:nvSpPr>
            <p:spPr bwMode="auto">
              <a:xfrm>
                <a:off x="1108" y="667"/>
                <a:ext cx="32" cy="23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22"/>
                  </a:cxn>
                  <a:cxn ang="0">
                    <a:pos x="0" y="22"/>
                  </a:cxn>
                </a:cxnLst>
                <a:rect l="0" t="0" r="r" b="b"/>
                <a:pathLst>
                  <a:path w="32" h="23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  <a:lnTo>
                      <a:pt x="31" y="22"/>
                    </a:lnTo>
                    <a:lnTo>
                      <a:pt x="0" y="22"/>
                    </a:lnTo>
                  </a:path>
                </a:pathLst>
              </a:custGeom>
              <a:noFill/>
              <a:ln w="12700" cap="rnd" cmpd="sng">
                <a:solidFill>
                  <a:srgbClr val="50504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5" name="Freeform 64"/>
              <p:cNvSpPr>
                <a:spLocks/>
              </p:cNvSpPr>
              <p:nvPr/>
            </p:nvSpPr>
            <p:spPr bwMode="auto">
              <a:xfrm>
                <a:off x="1144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6" name="Freeform 65"/>
              <p:cNvSpPr>
                <a:spLocks/>
              </p:cNvSpPr>
              <p:nvPr/>
            </p:nvSpPr>
            <p:spPr bwMode="auto">
              <a:xfrm>
                <a:off x="1158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7" name="Freeform 66"/>
              <p:cNvSpPr>
                <a:spLocks/>
              </p:cNvSpPr>
              <p:nvPr/>
            </p:nvSpPr>
            <p:spPr bwMode="auto">
              <a:xfrm>
                <a:off x="1170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8" name="Freeform 67"/>
              <p:cNvSpPr>
                <a:spLocks/>
              </p:cNvSpPr>
              <p:nvPr/>
            </p:nvSpPr>
            <p:spPr bwMode="auto">
              <a:xfrm>
                <a:off x="1183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9" name="Freeform 68"/>
              <p:cNvSpPr>
                <a:spLocks/>
              </p:cNvSpPr>
              <p:nvPr/>
            </p:nvSpPr>
            <p:spPr bwMode="auto">
              <a:xfrm>
                <a:off x="1195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10" name="Freeform 69"/>
              <p:cNvSpPr>
                <a:spLocks/>
              </p:cNvSpPr>
              <p:nvPr/>
            </p:nvSpPr>
            <p:spPr bwMode="auto">
              <a:xfrm>
                <a:off x="1219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11" name="Freeform 70"/>
              <p:cNvSpPr>
                <a:spLocks/>
              </p:cNvSpPr>
              <p:nvPr/>
            </p:nvSpPr>
            <p:spPr bwMode="auto">
              <a:xfrm>
                <a:off x="1232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12" name="Freeform 71"/>
              <p:cNvSpPr>
                <a:spLocks/>
              </p:cNvSpPr>
              <p:nvPr/>
            </p:nvSpPr>
            <p:spPr bwMode="auto">
              <a:xfrm>
                <a:off x="1243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13" name="Freeform 72"/>
              <p:cNvSpPr>
                <a:spLocks/>
              </p:cNvSpPr>
              <p:nvPr/>
            </p:nvSpPr>
            <p:spPr bwMode="auto">
              <a:xfrm>
                <a:off x="1257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14" name="Freeform 73"/>
              <p:cNvSpPr>
                <a:spLocks/>
              </p:cNvSpPr>
              <p:nvPr/>
            </p:nvSpPr>
            <p:spPr bwMode="auto">
              <a:xfrm>
                <a:off x="1270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15" name="Oval 74"/>
              <p:cNvSpPr>
                <a:spLocks noChangeArrowheads="1"/>
              </p:cNvSpPr>
              <p:nvPr/>
            </p:nvSpPr>
            <p:spPr bwMode="auto">
              <a:xfrm>
                <a:off x="1019" y="614"/>
                <a:ext cx="2" cy="46"/>
              </a:xfrm>
              <a:prstGeom prst="ellipse">
                <a:avLst/>
              </a:prstGeom>
              <a:solidFill>
                <a:srgbClr val="50504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" name="Group 52"/>
            <p:cNvGrpSpPr>
              <a:grpSpLocks/>
            </p:cNvGrpSpPr>
            <p:nvPr/>
          </p:nvGrpSpPr>
          <p:grpSpPr bwMode="auto">
            <a:xfrm>
              <a:off x="4286248" y="5214952"/>
              <a:ext cx="762000" cy="381000"/>
              <a:chOff x="1012" y="576"/>
              <a:chExt cx="333" cy="145"/>
            </a:xfrm>
          </p:grpSpPr>
          <p:sp>
            <p:nvSpPr>
              <p:cNvPr id="672" name="Freeform 53"/>
              <p:cNvSpPr>
                <a:spLocks/>
              </p:cNvSpPr>
              <p:nvPr/>
            </p:nvSpPr>
            <p:spPr bwMode="auto">
              <a:xfrm>
                <a:off x="1012" y="682"/>
                <a:ext cx="333" cy="39"/>
              </a:xfrm>
              <a:custGeom>
                <a:avLst/>
                <a:gdLst/>
                <a:ahLst/>
                <a:cxnLst>
                  <a:cxn ang="0">
                    <a:pos x="332" y="38"/>
                  </a:cxn>
                  <a:cxn ang="0">
                    <a:pos x="20" y="38"/>
                  </a:cxn>
                  <a:cxn ang="0">
                    <a:pos x="0" y="0"/>
                  </a:cxn>
                  <a:cxn ang="0">
                    <a:pos x="310" y="0"/>
                  </a:cxn>
                  <a:cxn ang="0">
                    <a:pos x="332" y="38"/>
                  </a:cxn>
                </a:cxnLst>
                <a:rect l="0" t="0" r="r" b="b"/>
                <a:pathLst>
                  <a:path w="333" h="39">
                    <a:moveTo>
                      <a:pt x="332" y="38"/>
                    </a:moveTo>
                    <a:lnTo>
                      <a:pt x="20" y="38"/>
                    </a:lnTo>
                    <a:lnTo>
                      <a:pt x="0" y="0"/>
                    </a:lnTo>
                    <a:lnTo>
                      <a:pt x="310" y="0"/>
                    </a:lnTo>
                    <a:lnTo>
                      <a:pt x="332" y="38"/>
                    </a:lnTo>
                  </a:path>
                </a:pathLst>
              </a:custGeom>
              <a:solidFill>
                <a:srgbClr val="50504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3" name="Freeform 54"/>
              <p:cNvSpPr>
                <a:spLocks/>
              </p:cNvSpPr>
              <p:nvPr/>
            </p:nvSpPr>
            <p:spPr bwMode="auto">
              <a:xfrm>
                <a:off x="1036" y="626"/>
                <a:ext cx="309" cy="7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308" y="72"/>
                  </a:cxn>
                  <a:cxn ang="0">
                    <a:pos x="308" y="0"/>
                  </a:cxn>
                  <a:cxn ang="0">
                    <a:pos x="0" y="0"/>
                  </a:cxn>
                  <a:cxn ang="0">
                    <a:pos x="0" y="72"/>
                  </a:cxn>
                </a:cxnLst>
                <a:rect l="0" t="0" r="r" b="b"/>
                <a:pathLst>
                  <a:path w="309" h="73">
                    <a:moveTo>
                      <a:pt x="0" y="72"/>
                    </a:moveTo>
                    <a:lnTo>
                      <a:pt x="308" y="72"/>
                    </a:lnTo>
                    <a:lnTo>
                      <a:pt x="308" y="0"/>
                    </a:lnTo>
                    <a:lnTo>
                      <a:pt x="0" y="0"/>
                    </a:lnTo>
                    <a:lnTo>
                      <a:pt x="0" y="72"/>
                    </a:lnTo>
                  </a:path>
                </a:pathLst>
              </a:custGeom>
              <a:solidFill>
                <a:srgbClr val="C0C0A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4" name="Line 55"/>
              <p:cNvSpPr>
                <a:spLocks noChangeShapeType="1"/>
              </p:cNvSpPr>
              <p:nvPr/>
            </p:nvSpPr>
            <p:spPr bwMode="auto">
              <a:xfrm>
                <a:off x="1096" y="651"/>
                <a:ext cx="0" cy="57"/>
              </a:xfrm>
              <a:prstGeom prst="line">
                <a:avLst/>
              </a:prstGeom>
              <a:noFill/>
              <a:ln w="12700">
                <a:solidFill>
                  <a:srgbClr val="50504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5" name="Freeform 56"/>
              <p:cNvSpPr>
                <a:spLocks/>
              </p:cNvSpPr>
              <p:nvPr/>
            </p:nvSpPr>
            <p:spPr bwMode="auto">
              <a:xfrm>
                <a:off x="1012" y="576"/>
                <a:ext cx="21" cy="12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125"/>
                  </a:cxn>
                  <a:cxn ang="0">
                    <a:pos x="0" y="82"/>
                  </a:cxn>
                  <a:cxn ang="0">
                    <a:pos x="0" y="0"/>
                  </a:cxn>
                  <a:cxn ang="0">
                    <a:pos x="20" y="45"/>
                  </a:cxn>
                </a:cxnLst>
                <a:rect l="0" t="0" r="r" b="b"/>
                <a:pathLst>
                  <a:path w="21" h="126">
                    <a:moveTo>
                      <a:pt x="20" y="45"/>
                    </a:moveTo>
                    <a:lnTo>
                      <a:pt x="20" y="125"/>
                    </a:lnTo>
                    <a:lnTo>
                      <a:pt x="0" y="82"/>
                    </a:lnTo>
                    <a:lnTo>
                      <a:pt x="0" y="0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8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6" name="Freeform 57"/>
              <p:cNvSpPr>
                <a:spLocks/>
              </p:cNvSpPr>
              <p:nvPr/>
            </p:nvSpPr>
            <p:spPr bwMode="auto">
              <a:xfrm>
                <a:off x="1012" y="576"/>
                <a:ext cx="333" cy="42"/>
              </a:xfrm>
              <a:custGeom>
                <a:avLst/>
                <a:gdLst/>
                <a:ahLst/>
                <a:cxnLst>
                  <a:cxn ang="0">
                    <a:pos x="332" y="41"/>
                  </a:cxn>
                  <a:cxn ang="0">
                    <a:pos x="20" y="41"/>
                  </a:cxn>
                  <a:cxn ang="0">
                    <a:pos x="0" y="0"/>
                  </a:cxn>
                  <a:cxn ang="0">
                    <a:pos x="310" y="0"/>
                  </a:cxn>
                  <a:cxn ang="0">
                    <a:pos x="332" y="41"/>
                  </a:cxn>
                </a:cxnLst>
                <a:rect l="0" t="0" r="r" b="b"/>
                <a:pathLst>
                  <a:path w="333" h="42">
                    <a:moveTo>
                      <a:pt x="332" y="41"/>
                    </a:moveTo>
                    <a:lnTo>
                      <a:pt x="20" y="41"/>
                    </a:lnTo>
                    <a:lnTo>
                      <a:pt x="0" y="0"/>
                    </a:lnTo>
                    <a:lnTo>
                      <a:pt x="310" y="0"/>
                    </a:lnTo>
                    <a:lnTo>
                      <a:pt x="332" y="41"/>
                    </a:lnTo>
                  </a:path>
                </a:pathLst>
              </a:custGeom>
              <a:solidFill>
                <a:srgbClr val="F0E0D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7" name="Oval 58"/>
              <p:cNvSpPr>
                <a:spLocks noChangeArrowheads="1"/>
              </p:cNvSpPr>
              <p:nvPr/>
            </p:nvSpPr>
            <p:spPr bwMode="auto">
              <a:xfrm>
                <a:off x="1037" y="657"/>
                <a:ext cx="4" cy="7"/>
              </a:xfrm>
              <a:prstGeom prst="ellipse">
                <a:avLst/>
              </a:prstGeom>
              <a:solidFill>
                <a:srgbClr val="30302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8" name="Oval 59"/>
              <p:cNvSpPr>
                <a:spLocks noChangeArrowheads="1"/>
              </p:cNvSpPr>
              <p:nvPr/>
            </p:nvSpPr>
            <p:spPr bwMode="auto">
              <a:xfrm>
                <a:off x="1086" y="657"/>
                <a:ext cx="4" cy="7"/>
              </a:xfrm>
              <a:prstGeom prst="ellipse">
                <a:avLst/>
              </a:prstGeom>
              <a:solidFill>
                <a:srgbClr val="30302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9" name="Freeform 60"/>
              <p:cNvSpPr>
                <a:spLocks/>
              </p:cNvSpPr>
              <p:nvPr/>
            </p:nvSpPr>
            <p:spPr bwMode="auto">
              <a:xfrm>
                <a:off x="1282" y="670"/>
                <a:ext cx="17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0" y="0"/>
                  </a:cxn>
                </a:cxnLst>
                <a:rect l="0" t="0" r="r" b="b"/>
                <a:pathLst>
                  <a:path w="17" h="1">
                    <a:moveTo>
                      <a:pt x="0" y="0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0" name="Freeform 61"/>
              <p:cNvSpPr>
                <a:spLocks/>
              </p:cNvSpPr>
              <p:nvPr/>
            </p:nvSpPr>
            <p:spPr bwMode="auto">
              <a:xfrm>
                <a:off x="1302" y="657"/>
                <a:ext cx="35" cy="23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22"/>
                  </a:cxn>
                  <a:cxn ang="0">
                    <a:pos x="0" y="22"/>
                  </a:cxn>
                </a:cxnLst>
                <a:rect l="0" t="0" r="r" b="b"/>
                <a:pathLst>
                  <a:path w="35" h="23">
                    <a:moveTo>
                      <a:pt x="0" y="22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34" y="22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8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1" name="Freeform 62"/>
              <p:cNvSpPr>
                <a:spLocks/>
              </p:cNvSpPr>
              <p:nvPr/>
            </p:nvSpPr>
            <p:spPr bwMode="auto">
              <a:xfrm>
                <a:off x="1108" y="667"/>
                <a:ext cx="28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27" y="16"/>
                  </a:cxn>
                  <a:cxn ang="0">
                    <a:pos x="0" y="16"/>
                  </a:cxn>
                </a:cxnLst>
                <a:rect l="0" t="0" r="r" b="b"/>
                <a:pathLst>
                  <a:path w="28" h="17">
                    <a:moveTo>
                      <a:pt x="0" y="16"/>
                    </a:moveTo>
                    <a:lnTo>
                      <a:pt x="0" y="0"/>
                    </a:lnTo>
                    <a:lnTo>
                      <a:pt x="27" y="0"/>
                    </a:lnTo>
                    <a:lnTo>
                      <a:pt x="27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2" name="Freeform 63"/>
              <p:cNvSpPr>
                <a:spLocks/>
              </p:cNvSpPr>
              <p:nvPr/>
            </p:nvSpPr>
            <p:spPr bwMode="auto">
              <a:xfrm>
                <a:off x="1108" y="667"/>
                <a:ext cx="32" cy="23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22"/>
                  </a:cxn>
                  <a:cxn ang="0">
                    <a:pos x="0" y="22"/>
                  </a:cxn>
                </a:cxnLst>
                <a:rect l="0" t="0" r="r" b="b"/>
                <a:pathLst>
                  <a:path w="32" h="23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  <a:lnTo>
                      <a:pt x="31" y="22"/>
                    </a:lnTo>
                    <a:lnTo>
                      <a:pt x="0" y="22"/>
                    </a:lnTo>
                  </a:path>
                </a:pathLst>
              </a:custGeom>
              <a:noFill/>
              <a:ln w="12700" cap="rnd" cmpd="sng">
                <a:solidFill>
                  <a:srgbClr val="50504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3" name="Freeform 64"/>
              <p:cNvSpPr>
                <a:spLocks/>
              </p:cNvSpPr>
              <p:nvPr/>
            </p:nvSpPr>
            <p:spPr bwMode="auto">
              <a:xfrm>
                <a:off x="1144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4" name="Freeform 65"/>
              <p:cNvSpPr>
                <a:spLocks/>
              </p:cNvSpPr>
              <p:nvPr/>
            </p:nvSpPr>
            <p:spPr bwMode="auto">
              <a:xfrm>
                <a:off x="1158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5" name="Freeform 66"/>
              <p:cNvSpPr>
                <a:spLocks/>
              </p:cNvSpPr>
              <p:nvPr/>
            </p:nvSpPr>
            <p:spPr bwMode="auto">
              <a:xfrm>
                <a:off x="1170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6" name="Freeform 67"/>
              <p:cNvSpPr>
                <a:spLocks/>
              </p:cNvSpPr>
              <p:nvPr/>
            </p:nvSpPr>
            <p:spPr bwMode="auto">
              <a:xfrm>
                <a:off x="1183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7" name="Freeform 68"/>
              <p:cNvSpPr>
                <a:spLocks/>
              </p:cNvSpPr>
              <p:nvPr/>
            </p:nvSpPr>
            <p:spPr bwMode="auto">
              <a:xfrm>
                <a:off x="1195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8" name="Freeform 69"/>
              <p:cNvSpPr>
                <a:spLocks/>
              </p:cNvSpPr>
              <p:nvPr/>
            </p:nvSpPr>
            <p:spPr bwMode="auto">
              <a:xfrm>
                <a:off x="1219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9" name="Freeform 70"/>
              <p:cNvSpPr>
                <a:spLocks/>
              </p:cNvSpPr>
              <p:nvPr/>
            </p:nvSpPr>
            <p:spPr bwMode="auto">
              <a:xfrm>
                <a:off x="1232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0" name="Freeform 71"/>
              <p:cNvSpPr>
                <a:spLocks/>
              </p:cNvSpPr>
              <p:nvPr/>
            </p:nvSpPr>
            <p:spPr bwMode="auto">
              <a:xfrm>
                <a:off x="1243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1" name="Freeform 72"/>
              <p:cNvSpPr>
                <a:spLocks/>
              </p:cNvSpPr>
              <p:nvPr/>
            </p:nvSpPr>
            <p:spPr bwMode="auto">
              <a:xfrm>
                <a:off x="1257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2" name="Freeform 73"/>
              <p:cNvSpPr>
                <a:spLocks/>
              </p:cNvSpPr>
              <p:nvPr/>
            </p:nvSpPr>
            <p:spPr bwMode="auto">
              <a:xfrm>
                <a:off x="1270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3" name="Oval 74"/>
              <p:cNvSpPr>
                <a:spLocks noChangeArrowheads="1"/>
              </p:cNvSpPr>
              <p:nvPr/>
            </p:nvSpPr>
            <p:spPr bwMode="auto">
              <a:xfrm>
                <a:off x="1019" y="614"/>
                <a:ext cx="2" cy="46"/>
              </a:xfrm>
              <a:prstGeom prst="ellipse">
                <a:avLst/>
              </a:prstGeom>
              <a:solidFill>
                <a:srgbClr val="50504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" name="Group 52"/>
            <p:cNvGrpSpPr>
              <a:grpSpLocks/>
            </p:cNvGrpSpPr>
            <p:nvPr/>
          </p:nvGrpSpPr>
          <p:grpSpPr bwMode="auto">
            <a:xfrm>
              <a:off x="7286644" y="5214952"/>
              <a:ext cx="762000" cy="381000"/>
              <a:chOff x="1012" y="576"/>
              <a:chExt cx="333" cy="145"/>
            </a:xfrm>
          </p:grpSpPr>
          <p:sp>
            <p:nvSpPr>
              <p:cNvPr id="650" name="Freeform 53"/>
              <p:cNvSpPr>
                <a:spLocks/>
              </p:cNvSpPr>
              <p:nvPr/>
            </p:nvSpPr>
            <p:spPr bwMode="auto">
              <a:xfrm>
                <a:off x="1012" y="682"/>
                <a:ext cx="333" cy="39"/>
              </a:xfrm>
              <a:custGeom>
                <a:avLst/>
                <a:gdLst/>
                <a:ahLst/>
                <a:cxnLst>
                  <a:cxn ang="0">
                    <a:pos x="332" y="38"/>
                  </a:cxn>
                  <a:cxn ang="0">
                    <a:pos x="20" y="38"/>
                  </a:cxn>
                  <a:cxn ang="0">
                    <a:pos x="0" y="0"/>
                  </a:cxn>
                  <a:cxn ang="0">
                    <a:pos x="310" y="0"/>
                  </a:cxn>
                  <a:cxn ang="0">
                    <a:pos x="332" y="38"/>
                  </a:cxn>
                </a:cxnLst>
                <a:rect l="0" t="0" r="r" b="b"/>
                <a:pathLst>
                  <a:path w="333" h="39">
                    <a:moveTo>
                      <a:pt x="332" y="38"/>
                    </a:moveTo>
                    <a:lnTo>
                      <a:pt x="20" y="38"/>
                    </a:lnTo>
                    <a:lnTo>
                      <a:pt x="0" y="0"/>
                    </a:lnTo>
                    <a:lnTo>
                      <a:pt x="310" y="0"/>
                    </a:lnTo>
                    <a:lnTo>
                      <a:pt x="332" y="38"/>
                    </a:lnTo>
                  </a:path>
                </a:pathLst>
              </a:custGeom>
              <a:solidFill>
                <a:srgbClr val="50504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1" name="Freeform 54"/>
              <p:cNvSpPr>
                <a:spLocks/>
              </p:cNvSpPr>
              <p:nvPr/>
            </p:nvSpPr>
            <p:spPr bwMode="auto">
              <a:xfrm>
                <a:off x="1036" y="626"/>
                <a:ext cx="309" cy="73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308" y="72"/>
                  </a:cxn>
                  <a:cxn ang="0">
                    <a:pos x="308" y="0"/>
                  </a:cxn>
                  <a:cxn ang="0">
                    <a:pos x="0" y="0"/>
                  </a:cxn>
                  <a:cxn ang="0">
                    <a:pos x="0" y="72"/>
                  </a:cxn>
                </a:cxnLst>
                <a:rect l="0" t="0" r="r" b="b"/>
                <a:pathLst>
                  <a:path w="309" h="73">
                    <a:moveTo>
                      <a:pt x="0" y="72"/>
                    </a:moveTo>
                    <a:lnTo>
                      <a:pt x="308" y="72"/>
                    </a:lnTo>
                    <a:lnTo>
                      <a:pt x="308" y="0"/>
                    </a:lnTo>
                    <a:lnTo>
                      <a:pt x="0" y="0"/>
                    </a:lnTo>
                    <a:lnTo>
                      <a:pt x="0" y="72"/>
                    </a:lnTo>
                  </a:path>
                </a:pathLst>
              </a:custGeom>
              <a:solidFill>
                <a:srgbClr val="C0C0A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2" name="Line 55"/>
              <p:cNvSpPr>
                <a:spLocks noChangeShapeType="1"/>
              </p:cNvSpPr>
              <p:nvPr/>
            </p:nvSpPr>
            <p:spPr bwMode="auto">
              <a:xfrm>
                <a:off x="1096" y="651"/>
                <a:ext cx="0" cy="57"/>
              </a:xfrm>
              <a:prstGeom prst="line">
                <a:avLst/>
              </a:prstGeom>
              <a:noFill/>
              <a:ln w="12700">
                <a:solidFill>
                  <a:srgbClr val="50504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3" name="Freeform 56"/>
              <p:cNvSpPr>
                <a:spLocks/>
              </p:cNvSpPr>
              <p:nvPr/>
            </p:nvSpPr>
            <p:spPr bwMode="auto">
              <a:xfrm>
                <a:off x="1012" y="576"/>
                <a:ext cx="21" cy="126"/>
              </a:xfrm>
              <a:custGeom>
                <a:avLst/>
                <a:gdLst/>
                <a:ahLst/>
                <a:cxnLst>
                  <a:cxn ang="0">
                    <a:pos x="20" y="45"/>
                  </a:cxn>
                  <a:cxn ang="0">
                    <a:pos x="20" y="125"/>
                  </a:cxn>
                  <a:cxn ang="0">
                    <a:pos x="0" y="82"/>
                  </a:cxn>
                  <a:cxn ang="0">
                    <a:pos x="0" y="0"/>
                  </a:cxn>
                  <a:cxn ang="0">
                    <a:pos x="20" y="45"/>
                  </a:cxn>
                </a:cxnLst>
                <a:rect l="0" t="0" r="r" b="b"/>
                <a:pathLst>
                  <a:path w="21" h="126">
                    <a:moveTo>
                      <a:pt x="20" y="45"/>
                    </a:moveTo>
                    <a:lnTo>
                      <a:pt x="20" y="125"/>
                    </a:lnTo>
                    <a:lnTo>
                      <a:pt x="0" y="82"/>
                    </a:lnTo>
                    <a:lnTo>
                      <a:pt x="0" y="0"/>
                    </a:lnTo>
                    <a:lnTo>
                      <a:pt x="20" y="45"/>
                    </a:lnTo>
                  </a:path>
                </a:pathLst>
              </a:custGeom>
              <a:solidFill>
                <a:srgbClr val="8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4" name="Freeform 57"/>
              <p:cNvSpPr>
                <a:spLocks/>
              </p:cNvSpPr>
              <p:nvPr/>
            </p:nvSpPr>
            <p:spPr bwMode="auto">
              <a:xfrm>
                <a:off x="1012" y="576"/>
                <a:ext cx="333" cy="42"/>
              </a:xfrm>
              <a:custGeom>
                <a:avLst/>
                <a:gdLst/>
                <a:ahLst/>
                <a:cxnLst>
                  <a:cxn ang="0">
                    <a:pos x="332" y="41"/>
                  </a:cxn>
                  <a:cxn ang="0">
                    <a:pos x="20" y="41"/>
                  </a:cxn>
                  <a:cxn ang="0">
                    <a:pos x="0" y="0"/>
                  </a:cxn>
                  <a:cxn ang="0">
                    <a:pos x="310" y="0"/>
                  </a:cxn>
                  <a:cxn ang="0">
                    <a:pos x="332" y="41"/>
                  </a:cxn>
                </a:cxnLst>
                <a:rect l="0" t="0" r="r" b="b"/>
                <a:pathLst>
                  <a:path w="333" h="42">
                    <a:moveTo>
                      <a:pt x="332" y="41"/>
                    </a:moveTo>
                    <a:lnTo>
                      <a:pt x="20" y="41"/>
                    </a:lnTo>
                    <a:lnTo>
                      <a:pt x="0" y="0"/>
                    </a:lnTo>
                    <a:lnTo>
                      <a:pt x="310" y="0"/>
                    </a:lnTo>
                    <a:lnTo>
                      <a:pt x="332" y="41"/>
                    </a:lnTo>
                  </a:path>
                </a:pathLst>
              </a:custGeom>
              <a:solidFill>
                <a:srgbClr val="F0E0D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5" name="Oval 58"/>
              <p:cNvSpPr>
                <a:spLocks noChangeArrowheads="1"/>
              </p:cNvSpPr>
              <p:nvPr/>
            </p:nvSpPr>
            <p:spPr bwMode="auto">
              <a:xfrm>
                <a:off x="1037" y="657"/>
                <a:ext cx="4" cy="7"/>
              </a:xfrm>
              <a:prstGeom prst="ellipse">
                <a:avLst/>
              </a:prstGeom>
              <a:solidFill>
                <a:srgbClr val="30302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6" name="Oval 59"/>
              <p:cNvSpPr>
                <a:spLocks noChangeArrowheads="1"/>
              </p:cNvSpPr>
              <p:nvPr/>
            </p:nvSpPr>
            <p:spPr bwMode="auto">
              <a:xfrm>
                <a:off x="1086" y="657"/>
                <a:ext cx="4" cy="7"/>
              </a:xfrm>
              <a:prstGeom prst="ellipse">
                <a:avLst/>
              </a:prstGeom>
              <a:solidFill>
                <a:srgbClr val="30302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7" name="Freeform 60"/>
              <p:cNvSpPr>
                <a:spLocks/>
              </p:cNvSpPr>
              <p:nvPr/>
            </p:nvSpPr>
            <p:spPr bwMode="auto">
              <a:xfrm>
                <a:off x="1282" y="670"/>
                <a:ext cx="17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0" y="0"/>
                  </a:cxn>
                </a:cxnLst>
                <a:rect l="0" t="0" r="r" b="b"/>
                <a:pathLst>
                  <a:path w="17" h="1">
                    <a:moveTo>
                      <a:pt x="0" y="0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8" name="Freeform 61"/>
              <p:cNvSpPr>
                <a:spLocks/>
              </p:cNvSpPr>
              <p:nvPr/>
            </p:nvSpPr>
            <p:spPr bwMode="auto">
              <a:xfrm>
                <a:off x="1302" y="657"/>
                <a:ext cx="35" cy="23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22"/>
                  </a:cxn>
                  <a:cxn ang="0">
                    <a:pos x="0" y="22"/>
                  </a:cxn>
                </a:cxnLst>
                <a:rect l="0" t="0" r="r" b="b"/>
                <a:pathLst>
                  <a:path w="35" h="23">
                    <a:moveTo>
                      <a:pt x="0" y="22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34" y="22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8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9" name="Freeform 62"/>
              <p:cNvSpPr>
                <a:spLocks/>
              </p:cNvSpPr>
              <p:nvPr/>
            </p:nvSpPr>
            <p:spPr bwMode="auto">
              <a:xfrm>
                <a:off x="1108" y="667"/>
                <a:ext cx="28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27" y="16"/>
                  </a:cxn>
                  <a:cxn ang="0">
                    <a:pos x="0" y="16"/>
                  </a:cxn>
                </a:cxnLst>
                <a:rect l="0" t="0" r="r" b="b"/>
                <a:pathLst>
                  <a:path w="28" h="17">
                    <a:moveTo>
                      <a:pt x="0" y="16"/>
                    </a:moveTo>
                    <a:lnTo>
                      <a:pt x="0" y="0"/>
                    </a:lnTo>
                    <a:lnTo>
                      <a:pt x="27" y="0"/>
                    </a:lnTo>
                    <a:lnTo>
                      <a:pt x="27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0" name="Freeform 63"/>
              <p:cNvSpPr>
                <a:spLocks/>
              </p:cNvSpPr>
              <p:nvPr/>
            </p:nvSpPr>
            <p:spPr bwMode="auto">
              <a:xfrm>
                <a:off x="1108" y="667"/>
                <a:ext cx="32" cy="23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22"/>
                  </a:cxn>
                  <a:cxn ang="0">
                    <a:pos x="0" y="22"/>
                  </a:cxn>
                </a:cxnLst>
                <a:rect l="0" t="0" r="r" b="b"/>
                <a:pathLst>
                  <a:path w="32" h="23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  <a:lnTo>
                      <a:pt x="31" y="22"/>
                    </a:lnTo>
                    <a:lnTo>
                      <a:pt x="0" y="22"/>
                    </a:lnTo>
                  </a:path>
                </a:pathLst>
              </a:custGeom>
              <a:noFill/>
              <a:ln w="12700" cap="rnd" cmpd="sng">
                <a:solidFill>
                  <a:srgbClr val="50504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1" name="Freeform 64"/>
              <p:cNvSpPr>
                <a:spLocks/>
              </p:cNvSpPr>
              <p:nvPr/>
            </p:nvSpPr>
            <p:spPr bwMode="auto">
              <a:xfrm>
                <a:off x="1144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2" name="Freeform 65"/>
              <p:cNvSpPr>
                <a:spLocks/>
              </p:cNvSpPr>
              <p:nvPr/>
            </p:nvSpPr>
            <p:spPr bwMode="auto">
              <a:xfrm>
                <a:off x="1158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3" name="Freeform 66"/>
              <p:cNvSpPr>
                <a:spLocks/>
              </p:cNvSpPr>
              <p:nvPr/>
            </p:nvSpPr>
            <p:spPr bwMode="auto">
              <a:xfrm>
                <a:off x="1170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4" name="Freeform 67"/>
              <p:cNvSpPr>
                <a:spLocks/>
              </p:cNvSpPr>
              <p:nvPr/>
            </p:nvSpPr>
            <p:spPr bwMode="auto">
              <a:xfrm>
                <a:off x="1183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5" name="Freeform 68"/>
              <p:cNvSpPr>
                <a:spLocks/>
              </p:cNvSpPr>
              <p:nvPr/>
            </p:nvSpPr>
            <p:spPr bwMode="auto">
              <a:xfrm>
                <a:off x="1195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6" name="Freeform 69"/>
              <p:cNvSpPr>
                <a:spLocks/>
              </p:cNvSpPr>
              <p:nvPr/>
            </p:nvSpPr>
            <p:spPr bwMode="auto">
              <a:xfrm>
                <a:off x="1219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7" name="Freeform 70"/>
              <p:cNvSpPr>
                <a:spLocks/>
              </p:cNvSpPr>
              <p:nvPr/>
            </p:nvSpPr>
            <p:spPr bwMode="auto">
              <a:xfrm>
                <a:off x="1232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8" name="Freeform 71"/>
              <p:cNvSpPr>
                <a:spLocks/>
              </p:cNvSpPr>
              <p:nvPr/>
            </p:nvSpPr>
            <p:spPr bwMode="auto">
              <a:xfrm>
                <a:off x="1243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9" name="Freeform 72"/>
              <p:cNvSpPr>
                <a:spLocks/>
              </p:cNvSpPr>
              <p:nvPr/>
            </p:nvSpPr>
            <p:spPr bwMode="auto">
              <a:xfrm>
                <a:off x="1257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0" name="Freeform 73"/>
              <p:cNvSpPr>
                <a:spLocks/>
              </p:cNvSpPr>
              <p:nvPr/>
            </p:nvSpPr>
            <p:spPr bwMode="auto">
              <a:xfrm>
                <a:off x="1270" y="670"/>
                <a:ext cx="17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16"/>
                  </a:cxn>
                  <a:cxn ang="0">
                    <a:pos x="0" y="16"/>
                  </a:cxn>
                </a:cxnLst>
                <a:rect l="0" t="0" r="r" b="b"/>
                <a:pathLst>
                  <a:path w="17" h="17">
                    <a:moveTo>
                      <a:pt x="0" y="1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30302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1" name="Oval 74"/>
              <p:cNvSpPr>
                <a:spLocks noChangeArrowheads="1"/>
              </p:cNvSpPr>
              <p:nvPr/>
            </p:nvSpPr>
            <p:spPr bwMode="auto">
              <a:xfrm>
                <a:off x="1019" y="614"/>
                <a:ext cx="2" cy="46"/>
              </a:xfrm>
              <a:prstGeom prst="ellipse">
                <a:avLst/>
              </a:prstGeom>
              <a:solidFill>
                <a:srgbClr val="50504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" name="Group 1472"/>
            <p:cNvGrpSpPr>
              <a:grpSpLocks/>
            </p:cNvGrpSpPr>
            <p:nvPr/>
          </p:nvGrpSpPr>
          <p:grpSpPr bwMode="auto">
            <a:xfrm>
              <a:off x="5429256" y="4572008"/>
              <a:ext cx="1054100" cy="280988"/>
              <a:chOff x="2698" y="1633"/>
              <a:chExt cx="664" cy="177"/>
            </a:xfrm>
          </p:grpSpPr>
          <p:sp>
            <p:nvSpPr>
              <p:cNvPr id="593" name="Freeform 1473"/>
              <p:cNvSpPr>
                <a:spLocks/>
              </p:cNvSpPr>
              <p:nvPr/>
            </p:nvSpPr>
            <p:spPr bwMode="auto">
              <a:xfrm>
                <a:off x="2698" y="1633"/>
                <a:ext cx="664" cy="70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97" y="0"/>
                  </a:cxn>
                  <a:cxn ang="0">
                    <a:pos x="564" y="0"/>
                  </a:cxn>
                  <a:cxn ang="0">
                    <a:pos x="663" y="69"/>
                  </a:cxn>
                  <a:cxn ang="0">
                    <a:pos x="0" y="69"/>
                  </a:cxn>
                </a:cxnLst>
                <a:rect l="0" t="0" r="r" b="b"/>
                <a:pathLst>
                  <a:path w="664" h="70">
                    <a:moveTo>
                      <a:pt x="0" y="69"/>
                    </a:moveTo>
                    <a:lnTo>
                      <a:pt x="97" y="0"/>
                    </a:lnTo>
                    <a:lnTo>
                      <a:pt x="564" y="0"/>
                    </a:lnTo>
                    <a:lnTo>
                      <a:pt x="663" y="69"/>
                    </a:lnTo>
                    <a:lnTo>
                      <a:pt x="0" y="69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4" name="Rectangle 1474"/>
              <p:cNvSpPr>
                <a:spLocks noChangeArrowheads="1"/>
              </p:cNvSpPr>
              <p:nvPr/>
            </p:nvSpPr>
            <p:spPr bwMode="auto">
              <a:xfrm>
                <a:off x="2703" y="1707"/>
                <a:ext cx="647" cy="10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5" name="Rectangle 1475"/>
              <p:cNvSpPr>
                <a:spLocks noChangeArrowheads="1"/>
              </p:cNvSpPr>
              <p:nvPr/>
            </p:nvSpPr>
            <p:spPr bwMode="auto">
              <a:xfrm>
                <a:off x="2763" y="1733"/>
                <a:ext cx="15" cy="0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6" name="Freeform 1476"/>
              <p:cNvSpPr>
                <a:spLocks/>
              </p:cNvSpPr>
              <p:nvPr/>
            </p:nvSpPr>
            <p:spPr bwMode="auto">
              <a:xfrm>
                <a:off x="3200" y="1726"/>
                <a:ext cx="17" cy="42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4"/>
                  </a:cxn>
                  <a:cxn ang="0">
                    <a:pos x="0" y="36"/>
                  </a:cxn>
                  <a:cxn ang="0">
                    <a:pos x="16" y="41"/>
                  </a:cxn>
                  <a:cxn ang="0">
                    <a:pos x="16" y="0"/>
                  </a:cxn>
                </a:cxnLst>
                <a:rect l="0" t="0" r="r" b="b"/>
                <a:pathLst>
                  <a:path w="17" h="42">
                    <a:moveTo>
                      <a:pt x="16" y="0"/>
                    </a:moveTo>
                    <a:lnTo>
                      <a:pt x="0" y="4"/>
                    </a:lnTo>
                    <a:lnTo>
                      <a:pt x="0" y="36"/>
                    </a:lnTo>
                    <a:lnTo>
                      <a:pt x="16" y="41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9F9F9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7" name="Freeform 1477"/>
              <p:cNvSpPr>
                <a:spLocks/>
              </p:cNvSpPr>
              <p:nvPr/>
            </p:nvSpPr>
            <p:spPr bwMode="auto">
              <a:xfrm>
                <a:off x="2833" y="1725"/>
                <a:ext cx="17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5"/>
                  </a:cxn>
                  <a:cxn ang="0">
                    <a:pos x="16" y="37"/>
                  </a:cxn>
                  <a:cxn ang="0">
                    <a:pos x="0" y="42"/>
                  </a:cxn>
                  <a:cxn ang="0">
                    <a:pos x="0" y="0"/>
                  </a:cxn>
                </a:cxnLst>
                <a:rect l="0" t="0" r="r" b="b"/>
                <a:pathLst>
                  <a:path w="17" h="43">
                    <a:moveTo>
                      <a:pt x="0" y="0"/>
                    </a:moveTo>
                    <a:lnTo>
                      <a:pt x="16" y="5"/>
                    </a:lnTo>
                    <a:lnTo>
                      <a:pt x="16" y="37"/>
                    </a:lnTo>
                    <a:lnTo>
                      <a:pt x="0" y="4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F9F9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8" name="Freeform 1478"/>
              <p:cNvSpPr>
                <a:spLocks/>
              </p:cNvSpPr>
              <p:nvPr/>
            </p:nvSpPr>
            <p:spPr bwMode="auto">
              <a:xfrm>
                <a:off x="2833" y="1725"/>
                <a:ext cx="371" cy="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16"/>
                  </a:cxn>
                  <a:cxn ang="0">
                    <a:pos x="361" y="16"/>
                  </a:cxn>
                  <a:cxn ang="0">
                    <a:pos x="370" y="0"/>
                  </a:cxn>
                  <a:cxn ang="0">
                    <a:pos x="0" y="0"/>
                  </a:cxn>
                </a:cxnLst>
                <a:rect l="0" t="0" r="r" b="b"/>
                <a:pathLst>
                  <a:path w="371" h="17">
                    <a:moveTo>
                      <a:pt x="0" y="0"/>
                    </a:moveTo>
                    <a:lnTo>
                      <a:pt x="7" y="16"/>
                    </a:lnTo>
                    <a:lnTo>
                      <a:pt x="361" y="16"/>
                    </a:lnTo>
                    <a:lnTo>
                      <a:pt x="37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F5F5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9" name="Freeform 1479"/>
              <p:cNvSpPr>
                <a:spLocks/>
              </p:cNvSpPr>
              <p:nvPr/>
            </p:nvSpPr>
            <p:spPr bwMode="auto">
              <a:xfrm>
                <a:off x="2833" y="1765"/>
                <a:ext cx="37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7" y="0"/>
                  </a:cxn>
                  <a:cxn ang="0">
                    <a:pos x="360" y="0"/>
                  </a:cxn>
                  <a:cxn ang="0">
                    <a:pos x="369" y="16"/>
                  </a:cxn>
                  <a:cxn ang="0">
                    <a:pos x="0" y="16"/>
                  </a:cxn>
                </a:cxnLst>
                <a:rect l="0" t="0" r="r" b="b"/>
                <a:pathLst>
                  <a:path w="370" h="17">
                    <a:moveTo>
                      <a:pt x="0" y="16"/>
                    </a:moveTo>
                    <a:lnTo>
                      <a:pt x="7" y="0"/>
                    </a:lnTo>
                    <a:lnTo>
                      <a:pt x="360" y="0"/>
                    </a:lnTo>
                    <a:lnTo>
                      <a:pt x="369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80808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0" name="Rectangle 1480"/>
              <p:cNvSpPr>
                <a:spLocks noChangeArrowheads="1"/>
              </p:cNvSpPr>
              <p:nvPr/>
            </p:nvSpPr>
            <p:spPr bwMode="auto">
              <a:xfrm>
                <a:off x="2836" y="1729"/>
                <a:ext cx="364" cy="3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1" name="Rectangle 1481"/>
              <p:cNvSpPr>
                <a:spLocks noChangeArrowheads="1"/>
              </p:cNvSpPr>
              <p:nvPr/>
            </p:nvSpPr>
            <p:spPr bwMode="auto">
              <a:xfrm>
                <a:off x="283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2" name="Rectangle 1482"/>
              <p:cNvSpPr>
                <a:spLocks noChangeArrowheads="1"/>
              </p:cNvSpPr>
              <p:nvPr/>
            </p:nvSpPr>
            <p:spPr bwMode="auto">
              <a:xfrm>
                <a:off x="283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3" name="Rectangle 1483"/>
              <p:cNvSpPr>
                <a:spLocks noChangeArrowheads="1"/>
              </p:cNvSpPr>
              <p:nvPr/>
            </p:nvSpPr>
            <p:spPr bwMode="auto">
              <a:xfrm>
                <a:off x="2843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4" name="Rectangle 1484"/>
              <p:cNvSpPr>
                <a:spLocks noChangeArrowheads="1"/>
              </p:cNvSpPr>
              <p:nvPr/>
            </p:nvSpPr>
            <p:spPr bwMode="auto">
              <a:xfrm>
                <a:off x="284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5" name="Rectangle 1485"/>
              <p:cNvSpPr>
                <a:spLocks noChangeArrowheads="1"/>
              </p:cNvSpPr>
              <p:nvPr/>
            </p:nvSpPr>
            <p:spPr bwMode="auto">
              <a:xfrm>
                <a:off x="285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6" name="Rectangle 1486"/>
              <p:cNvSpPr>
                <a:spLocks noChangeArrowheads="1"/>
              </p:cNvSpPr>
              <p:nvPr/>
            </p:nvSpPr>
            <p:spPr bwMode="auto">
              <a:xfrm>
                <a:off x="2863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7" name="Rectangle 1487"/>
              <p:cNvSpPr>
                <a:spLocks noChangeArrowheads="1"/>
              </p:cNvSpPr>
              <p:nvPr/>
            </p:nvSpPr>
            <p:spPr bwMode="auto">
              <a:xfrm>
                <a:off x="294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8" name="Rectangle 1488"/>
              <p:cNvSpPr>
                <a:spLocks noChangeArrowheads="1"/>
              </p:cNvSpPr>
              <p:nvPr/>
            </p:nvSpPr>
            <p:spPr bwMode="auto">
              <a:xfrm>
                <a:off x="295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9" name="Rectangle 1489"/>
              <p:cNvSpPr>
                <a:spLocks noChangeArrowheads="1"/>
              </p:cNvSpPr>
              <p:nvPr/>
            </p:nvSpPr>
            <p:spPr bwMode="auto">
              <a:xfrm>
                <a:off x="2960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0" name="Rectangle 1490"/>
              <p:cNvSpPr>
                <a:spLocks noChangeArrowheads="1"/>
              </p:cNvSpPr>
              <p:nvPr/>
            </p:nvSpPr>
            <p:spPr bwMode="auto">
              <a:xfrm>
                <a:off x="296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1" name="Rectangle 1491"/>
              <p:cNvSpPr>
                <a:spLocks noChangeArrowheads="1"/>
              </p:cNvSpPr>
              <p:nvPr/>
            </p:nvSpPr>
            <p:spPr bwMode="auto">
              <a:xfrm>
                <a:off x="297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2" name="Rectangle 1492"/>
              <p:cNvSpPr>
                <a:spLocks noChangeArrowheads="1"/>
              </p:cNvSpPr>
              <p:nvPr/>
            </p:nvSpPr>
            <p:spPr bwMode="auto">
              <a:xfrm>
                <a:off x="2980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3" name="Rectangle 1493"/>
              <p:cNvSpPr>
                <a:spLocks noChangeArrowheads="1"/>
              </p:cNvSpPr>
              <p:nvPr/>
            </p:nvSpPr>
            <p:spPr bwMode="auto">
              <a:xfrm>
                <a:off x="298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4" name="Rectangle 1494"/>
              <p:cNvSpPr>
                <a:spLocks noChangeArrowheads="1"/>
              </p:cNvSpPr>
              <p:nvPr/>
            </p:nvSpPr>
            <p:spPr bwMode="auto">
              <a:xfrm>
                <a:off x="303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5" name="Rectangle 1495"/>
              <p:cNvSpPr>
                <a:spLocks noChangeArrowheads="1"/>
              </p:cNvSpPr>
              <p:nvPr/>
            </p:nvSpPr>
            <p:spPr bwMode="auto">
              <a:xfrm>
                <a:off x="303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6" name="Rectangle 1496"/>
              <p:cNvSpPr>
                <a:spLocks noChangeArrowheads="1"/>
              </p:cNvSpPr>
              <p:nvPr/>
            </p:nvSpPr>
            <p:spPr bwMode="auto">
              <a:xfrm>
                <a:off x="3045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7" name="Rectangle 1497"/>
              <p:cNvSpPr>
                <a:spLocks noChangeArrowheads="1"/>
              </p:cNvSpPr>
              <p:nvPr/>
            </p:nvSpPr>
            <p:spPr bwMode="auto">
              <a:xfrm>
                <a:off x="305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8" name="Rectangle 1498"/>
              <p:cNvSpPr>
                <a:spLocks noChangeArrowheads="1"/>
              </p:cNvSpPr>
              <p:nvPr/>
            </p:nvSpPr>
            <p:spPr bwMode="auto">
              <a:xfrm>
                <a:off x="3058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9" name="Rectangle 1499"/>
              <p:cNvSpPr>
                <a:spLocks noChangeArrowheads="1"/>
              </p:cNvSpPr>
              <p:nvPr/>
            </p:nvSpPr>
            <p:spPr bwMode="auto">
              <a:xfrm>
                <a:off x="3065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0" name="Rectangle 1500"/>
              <p:cNvSpPr>
                <a:spLocks noChangeArrowheads="1"/>
              </p:cNvSpPr>
              <p:nvPr/>
            </p:nvSpPr>
            <p:spPr bwMode="auto">
              <a:xfrm>
                <a:off x="307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1" name="Rectangle 1501"/>
              <p:cNvSpPr>
                <a:spLocks noChangeArrowheads="1"/>
              </p:cNvSpPr>
              <p:nvPr/>
            </p:nvSpPr>
            <p:spPr bwMode="auto">
              <a:xfrm>
                <a:off x="3078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2" name="Rectangle 1502"/>
              <p:cNvSpPr>
                <a:spLocks noChangeArrowheads="1"/>
              </p:cNvSpPr>
              <p:nvPr/>
            </p:nvSpPr>
            <p:spPr bwMode="auto">
              <a:xfrm>
                <a:off x="308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3" name="Rectangle 1503"/>
              <p:cNvSpPr>
                <a:spLocks noChangeArrowheads="1"/>
              </p:cNvSpPr>
              <p:nvPr/>
            </p:nvSpPr>
            <p:spPr bwMode="auto">
              <a:xfrm>
                <a:off x="309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4" name="Rectangle 1504"/>
              <p:cNvSpPr>
                <a:spLocks noChangeArrowheads="1"/>
              </p:cNvSpPr>
              <p:nvPr/>
            </p:nvSpPr>
            <p:spPr bwMode="auto">
              <a:xfrm>
                <a:off x="309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5" name="Rectangle 1505"/>
              <p:cNvSpPr>
                <a:spLocks noChangeArrowheads="1"/>
              </p:cNvSpPr>
              <p:nvPr/>
            </p:nvSpPr>
            <p:spPr bwMode="auto">
              <a:xfrm>
                <a:off x="310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6" name="Rectangle 1506"/>
              <p:cNvSpPr>
                <a:spLocks noChangeArrowheads="1"/>
              </p:cNvSpPr>
              <p:nvPr/>
            </p:nvSpPr>
            <p:spPr bwMode="auto">
              <a:xfrm>
                <a:off x="3110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7" name="Rectangle 1507"/>
              <p:cNvSpPr>
                <a:spLocks noChangeArrowheads="1"/>
              </p:cNvSpPr>
              <p:nvPr/>
            </p:nvSpPr>
            <p:spPr bwMode="auto">
              <a:xfrm>
                <a:off x="311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8" name="Rectangle 1508"/>
              <p:cNvSpPr>
                <a:spLocks noChangeArrowheads="1"/>
              </p:cNvSpPr>
              <p:nvPr/>
            </p:nvSpPr>
            <p:spPr bwMode="auto">
              <a:xfrm>
                <a:off x="312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9" name="Rectangle 1509"/>
              <p:cNvSpPr>
                <a:spLocks noChangeArrowheads="1"/>
              </p:cNvSpPr>
              <p:nvPr/>
            </p:nvSpPr>
            <p:spPr bwMode="auto">
              <a:xfrm>
                <a:off x="3130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0" name="Rectangle 1510"/>
              <p:cNvSpPr>
                <a:spLocks noChangeArrowheads="1"/>
              </p:cNvSpPr>
              <p:nvPr/>
            </p:nvSpPr>
            <p:spPr bwMode="auto">
              <a:xfrm>
                <a:off x="313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1" name="Rectangle 1511"/>
              <p:cNvSpPr>
                <a:spLocks noChangeArrowheads="1"/>
              </p:cNvSpPr>
              <p:nvPr/>
            </p:nvSpPr>
            <p:spPr bwMode="auto">
              <a:xfrm>
                <a:off x="3143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2" name="Rectangle 1512"/>
              <p:cNvSpPr>
                <a:spLocks noChangeArrowheads="1"/>
              </p:cNvSpPr>
              <p:nvPr/>
            </p:nvSpPr>
            <p:spPr bwMode="auto">
              <a:xfrm>
                <a:off x="314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3" name="Rectangle 1513"/>
              <p:cNvSpPr>
                <a:spLocks noChangeArrowheads="1"/>
              </p:cNvSpPr>
              <p:nvPr/>
            </p:nvSpPr>
            <p:spPr bwMode="auto">
              <a:xfrm>
                <a:off x="315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4" name="Rectangle 1514"/>
              <p:cNvSpPr>
                <a:spLocks noChangeArrowheads="1"/>
              </p:cNvSpPr>
              <p:nvPr/>
            </p:nvSpPr>
            <p:spPr bwMode="auto">
              <a:xfrm>
                <a:off x="316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5" name="Rectangle 1515"/>
              <p:cNvSpPr>
                <a:spLocks noChangeArrowheads="1"/>
              </p:cNvSpPr>
              <p:nvPr/>
            </p:nvSpPr>
            <p:spPr bwMode="auto">
              <a:xfrm>
                <a:off x="316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6" name="Rectangle 1516"/>
              <p:cNvSpPr>
                <a:spLocks noChangeArrowheads="1"/>
              </p:cNvSpPr>
              <p:nvPr/>
            </p:nvSpPr>
            <p:spPr bwMode="auto">
              <a:xfrm>
                <a:off x="317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7" name="Rectangle 1517"/>
              <p:cNvSpPr>
                <a:spLocks noChangeArrowheads="1"/>
              </p:cNvSpPr>
              <p:nvPr/>
            </p:nvSpPr>
            <p:spPr bwMode="auto">
              <a:xfrm>
                <a:off x="318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8" name="Rectangle 1518"/>
              <p:cNvSpPr>
                <a:spLocks noChangeArrowheads="1"/>
              </p:cNvSpPr>
              <p:nvPr/>
            </p:nvSpPr>
            <p:spPr bwMode="auto">
              <a:xfrm>
                <a:off x="318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9" name="Rectangle 1519"/>
              <p:cNvSpPr>
                <a:spLocks noChangeArrowheads="1"/>
              </p:cNvSpPr>
              <p:nvPr/>
            </p:nvSpPr>
            <p:spPr bwMode="auto">
              <a:xfrm>
                <a:off x="319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0" name="Rectangle 1520"/>
              <p:cNvSpPr>
                <a:spLocks noChangeArrowheads="1"/>
              </p:cNvSpPr>
              <p:nvPr/>
            </p:nvSpPr>
            <p:spPr bwMode="auto">
              <a:xfrm>
                <a:off x="320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1" name="Rectangle 1521"/>
              <p:cNvSpPr>
                <a:spLocks noChangeArrowheads="1"/>
              </p:cNvSpPr>
              <p:nvPr/>
            </p:nvSpPr>
            <p:spPr bwMode="auto">
              <a:xfrm>
                <a:off x="286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2" name="Rectangle 1522"/>
              <p:cNvSpPr>
                <a:spLocks noChangeArrowheads="1"/>
              </p:cNvSpPr>
              <p:nvPr/>
            </p:nvSpPr>
            <p:spPr bwMode="auto">
              <a:xfrm>
                <a:off x="287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3" name="Rectangle 1523"/>
              <p:cNvSpPr>
                <a:spLocks noChangeArrowheads="1"/>
              </p:cNvSpPr>
              <p:nvPr/>
            </p:nvSpPr>
            <p:spPr bwMode="auto">
              <a:xfrm>
                <a:off x="2895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4" name="Rectangle 1524"/>
              <p:cNvSpPr>
                <a:spLocks noChangeArrowheads="1"/>
              </p:cNvSpPr>
              <p:nvPr/>
            </p:nvSpPr>
            <p:spPr bwMode="auto">
              <a:xfrm>
                <a:off x="290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5" name="Rectangle 1525"/>
              <p:cNvSpPr>
                <a:spLocks noChangeArrowheads="1"/>
              </p:cNvSpPr>
              <p:nvPr/>
            </p:nvSpPr>
            <p:spPr bwMode="auto">
              <a:xfrm>
                <a:off x="292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6" name="Rectangle 1526"/>
              <p:cNvSpPr>
                <a:spLocks noChangeArrowheads="1"/>
              </p:cNvSpPr>
              <p:nvPr/>
            </p:nvSpPr>
            <p:spPr bwMode="auto">
              <a:xfrm>
                <a:off x="2928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7" name="Rectangle 1527"/>
              <p:cNvSpPr>
                <a:spLocks noChangeArrowheads="1"/>
              </p:cNvSpPr>
              <p:nvPr/>
            </p:nvSpPr>
            <p:spPr bwMode="auto">
              <a:xfrm>
                <a:off x="2935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8" name="Rectangle 1528"/>
              <p:cNvSpPr>
                <a:spLocks noChangeArrowheads="1"/>
              </p:cNvSpPr>
              <p:nvPr/>
            </p:nvSpPr>
            <p:spPr bwMode="auto">
              <a:xfrm>
                <a:off x="294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9" name="Rectangle 1529"/>
              <p:cNvSpPr>
                <a:spLocks noChangeArrowheads="1"/>
              </p:cNvSpPr>
              <p:nvPr/>
            </p:nvSpPr>
            <p:spPr bwMode="auto">
              <a:xfrm>
                <a:off x="2727" y="1733"/>
                <a:ext cx="15" cy="0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7" name="Group 1472"/>
            <p:cNvGrpSpPr>
              <a:grpSpLocks/>
            </p:cNvGrpSpPr>
            <p:nvPr/>
          </p:nvGrpSpPr>
          <p:grpSpPr bwMode="auto">
            <a:xfrm>
              <a:off x="2500298" y="4572008"/>
              <a:ext cx="1054100" cy="280988"/>
              <a:chOff x="2698" y="1633"/>
              <a:chExt cx="664" cy="177"/>
            </a:xfrm>
          </p:grpSpPr>
          <p:sp>
            <p:nvSpPr>
              <p:cNvPr id="536" name="Freeform 1473"/>
              <p:cNvSpPr>
                <a:spLocks/>
              </p:cNvSpPr>
              <p:nvPr/>
            </p:nvSpPr>
            <p:spPr bwMode="auto">
              <a:xfrm>
                <a:off x="2698" y="1633"/>
                <a:ext cx="664" cy="70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97" y="0"/>
                  </a:cxn>
                  <a:cxn ang="0">
                    <a:pos x="564" y="0"/>
                  </a:cxn>
                  <a:cxn ang="0">
                    <a:pos x="663" y="69"/>
                  </a:cxn>
                  <a:cxn ang="0">
                    <a:pos x="0" y="69"/>
                  </a:cxn>
                </a:cxnLst>
                <a:rect l="0" t="0" r="r" b="b"/>
                <a:pathLst>
                  <a:path w="664" h="70">
                    <a:moveTo>
                      <a:pt x="0" y="69"/>
                    </a:moveTo>
                    <a:lnTo>
                      <a:pt x="97" y="0"/>
                    </a:lnTo>
                    <a:lnTo>
                      <a:pt x="564" y="0"/>
                    </a:lnTo>
                    <a:lnTo>
                      <a:pt x="663" y="69"/>
                    </a:lnTo>
                    <a:lnTo>
                      <a:pt x="0" y="69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7" name="Rectangle 1474"/>
              <p:cNvSpPr>
                <a:spLocks noChangeArrowheads="1"/>
              </p:cNvSpPr>
              <p:nvPr/>
            </p:nvSpPr>
            <p:spPr bwMode="auto">
              <a:xfrm>
                <a:off x="2703" y="1707"/>
                <a:ext cx="647" cy="10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8" name="Rectangle 1475"/>
              <p:cNvSpPr>
                <a:spLocks noChangeArrowheads="1"/>
              </p:cNvSpPr>
              <p:nvPr/>
            </p:nvSpPr>
            <p:spPr bwMode="auto">
              <a:xfrm>
                <a:off x="2763" y="1733"/>
                <a:ext cx="15" cy="0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9" name="Freeform 1476"/>
              <p:cNvSpPr>
                <a:spLocks/>
              </p:cNvSpPr>
              <p:nvPr/>
            </p:nvSpPr>
            <p:spPr bwMode="auto">
              <a:xfrm>
                <a:off x="3200" y="1726"/>
                <a:ext cx="17" cy="42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4"/>
                  </a:cxn>
                  <a:cxn ang="0">
                    <a:pos x="0" y="36"/>
                  </a:cxn>
                  <a:cxn ang="0">
                    <a:pos x="16" y="41"/>
                  </a:cxn>
                  <a:cxn ang="0">
                    <a:pos x="16" y="0"/>
                  </a:cxn>
                </a:cxnLst>
                <a:rect l="0" t="0" r="r" b="b"/>
                <a:pathLst>
                  <a:path w="17" h="42">
                    <a:moveTo>
                      <a:pt x="16" y="0"/>
                    </a:moveTo>
                    <a:lnTo>
                      <a:pt x="0" y="4"/>
                    </a:lnTo>
                    <a:lnTo>
                      <a:pt x="0" y="36"/>
                    </a:lnTo>
                    <a:lnTo>
                      <a:pt x="16" y="41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9F9F9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0" name="Freeform 1477"/>
              <p:cNvSpPr>
                <a:spLocks/>
              </p:cNvSpPr>
              <p:nvPr/>
            </p:nvSpPr>
            <p:spPr bwMode="auto">
              <a:xfrm>
                <a:off x="2833" y="1725"/>
                <a:ext cx="17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5"/>
                  </a:cxn>
                  <a:cxn ang="0">
                    <a:pos x="16" y="37"/>
                  </a:cxn>
                  <a:cxn ang="0">
                    <a:pos x="0" y="42"/>
                  </a:cxn>
                  <a:cxn ang="0">
                    <a:pos x="0" y="0"/>
                  </a:cxn>
                </a:cxnLst>
                <a:rect l="0" t="0" r="r" b="b"/>
                <a:pathLst>
                  <a:path w="17" h="43">
                    <a:moveTo>
                      <a:pt x="0" y="0"/>
                    </a:moveTo>
                    <a:lnTo>
                      <a:pt x="16" y="5"/>
                    </a:lnTo>
                    <a:lnTo>
                      <a:pt x="16" y="37"/>
                    </a:lnTo>
                    <a:lnTo>
                      <a:pt x="0" y="4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F9F9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1" name="Freeform 1478"/>
              <p:cNvSpPr>
                <a:spLocks/>
              </p:cNvSpPr>
              <p:nvPr/>
            </p:nvSpPr>
            <p:spPr bwMode="auto">
              <a:xfrm>
                <a:off x="2833" y="1725"/>
                <a:ext cx="371" cy="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16"/>
                  </a:cxn>
                  <a:cxn ang="0">
                    <a:pos x="361" y="16"/>
                  </a:cxn>
                  <a:cxn ang="0">
                    <a:pos x="370" y="0"/>
                  </a:cxn>
                  <a:cxn ang="0">
                    <a:pos x="0" y="0"/>
                  </a:cxn>
                </a:cxnLst>
                <a:rect l="0" t="0" r="r" b="b"/>
                <a:pathLst>
                  <a:path w="371" h="17">
                    <a:moveTo>
                      <a:pt x="0" y="0"/>
                    </a:moveTo>
                    <a:lnTo>
                      <a:pt x="7" y="16"/>
                    </a:lnTo>
                    <a:lnTo>
                      <a:pt x="361" y="16"/>
                    </a:lnTo>
                    <a:lnTo>
                      <a:pt x="37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F5F5F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2" name="Freeform 1479"/>
              <p:cNvSpPr>
                <a:spLocks/>
              </p:cNvSpPr>
              <p:nvPr/>
            </p:nvSpPr>
            <p:spPr bwMode="auto">
              <a:xfrm>
                <a:off x="2833" y="1765"/>
                <a:ext cx="370" cy="1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7" y="0"/>
                  </a:cxn>
                  <a:cxn ang="0">
                    <a:pos x="360" y="0"/>
                  </a:cxn>
                  <a:cxn ang="0">
                    <a:pos x="369" y="16"/>
                  </a:cxn>
                  <a:cxn ang="0">
                    <a:pos x="0" y="16"/>
                  </a:cxn>
                </a:cxnLst>
                <a:rect l="0" t="0" r="r" b="b"/>
                <a:pathLst>
                  <a:path w="370" h="17">
                    <a:moveTo>
                      <a:pt x="0" y="16"/>
                    </a:moveTo>
                    <a:lnTo>
                      <a:pt x="7" y="0"/>
                    </a:lnTo>
                    <a:lnTo>
                      <a:pt x="360" y="0"/>
                    </a:lnTo>
                    <a:lnTo>
                      <a:pt x="369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80808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3" name="Rectangle 1480"/>
              <p:cNvSpPr>
                <a:spLocks noChangeArrowheads="1"/>
              </p:cNvSpPr>
              <p:nvPr/>
            </p:nvSpPr>
            <p:spPr bwMode="auto">
              <a:xfrm>
                <a:off x="2836" y="1729"/>
                <a:ext cx="364" cy="3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4" name="Rectangle 1481"/>
              <p:cNvSpPr>
                <a:spLocks noChangeArrowheads="1"/>
              </p:cNvSpPr>
              <p:nvPr/>
            </p:nvSpPr>
            <p:spPr bwMode="auto">
              <a:xfrm>
                <a:off x="283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5" name="Rectangle 1482"/>
              <p:cNvSpPr>
                <a:spLocks noChangeArrowheads="1"/>
              </p:cNvSpPr>
              <p:nvPr/>
            </p:nvSpPr>
            <p:spPr bwMode="auto">
              <a:xfrm>
                <a:off x="283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6" name="Rectangle 1483"/>
              <p:cNvSpPr>
                <a:spLocks noChangeArrowheads="1"/>
              </p:cNvSpPr>
              <p:nvPr/>
            </p:nvSpPr>
            <p:spPr bwMode="auto">
              <a:xfrm>
                <a:off x="2843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7" name="Rectangle 1484"/>
              <p:cNvSpPr>
                <a:spLocks noChangeArrowheads="1"/>
              </p:cNvSpPr>
              <p:nvPr/>
            </p:nvSpPr>
            <p:spPr bwMode="auto">
              <a:xfrm>
                <a:off x="284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8" name="Rectangle 1485"/>
              <p:cNvSpPr>
                <a:spLocks noChangeArrowheads="1"/>
              </p:cNvSpPr>
              <p:nvPr/>
            </p:nvSpPr>
            <p:spPr bwMode="auto">
              <a:xfrm>
                <a:off x="285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9" name="Rectangle 1486"/>
              <p:cNvSpPr>
                <a:spLocks noChangeArrowheads="1"/>
              </p:cNvSpPr>
              <p:nvPr/>
            </p:nvSpPr>
            <p:spPr bwMode="auto">
              <a:xfrm>
                <a:off x="2863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0" name="Rectangle 1487"/>
              <p:cNvSpPr>
                <a:spLocks noChangeArrowheads="1"/>
              </p:cNvSpPr>
              <p:nvPr/>
            </p:nvSpPr>
            <p:spPr bwMode="auto">
              <a:xfrm>
                <a:off x="294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1" name="Rectangle 1488"/>
              <p:cNvSpPr>
                <a:spLocks noChangeArrowheads="1"/>
              </p:cNvSpPr>
              <p:nvPr/>
            </p:nvSpPr>
            <p:spPr bwMode="auto">
              <a:xfrm>
                <a:off x="295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2" name="Rectangle 1489"/>
              <p:cNvSpPr>
                <a:spLocks noChangeArrowheads="1"/>
              </p:cNvSpPr>
              <p:nvPr/>
            </p:nvSpPr>
            <p:spPr bwMode="auto">
              <a:xfrm>
                <a:off x="2960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3" name="Rectangle 1490"/>
              <p:cNvSpPr>
                <a:spLocks noChangeArrowheads="1"/>
              </p:cNvSpPr>
              <p:nvPr/>
            </p:nvSpPr>
            <p:spPr bwMode="auto">
              <a:xfrm>
                <a:off x="296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4" name="Rectangle 1491"/>
              <p:cNvSpPr>
                <a:spLocks noChangeArrowheads="1"/>
              </p:cNvSpPr>
              <p:nvPr/>
            </p:nvSpPr>
            <p:spPr bwMode="auto">
              <a:xfrm>
                <a:off x="297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5" name="Rectangle 1492"/>
              <p:cNvSpPr>
                <a:spLocks noChangeArrowheads="1"/>
              </p:cNvSpPr>
              <p:nvPr/>
            </p:nvSpPr>
            <p:spPr bwMode="auto">
              <a:xfrm>
                <a:off x="2980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6" name="Rectangle 1493"/>
              <p:cNvSpPr>
                <a:spLocks noChangeArrowheads="1"/>
              </p:cNvSpPr>
              <p:nvPr/>
            </p:nvSpPr>
            <p:spPr bwMode="auto">
              <a:xfrm>
                <a:off x="298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7" name="Rectangle 1494"/>
              <p:cNvSpPr>
                <a:spLocks noChangeArrowheads="1"/>
              </p:cNvSpPr>
              <p:nvPr/>
            </p:nvSpPr>
            <p:spPr bwMode="auto">
              <a:xfrm>
                <a:off x="303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8" name="Rectangle 1495"/>
              <p:cNvSpPr>
                <a:spLocks noChangeArrowheads="1"/>
              </p:cNvSpPr>
              <p:nvPr/>
            </p:nvSpPr>
            <p:spPr bwMode="auto">
              <a:xfrm>
                <a:off x="303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9" name="Rectangle 1496"/>
              <p:cNvSpPr>
                <a:spLocks noChangeArrowheads="1"/>
              </p:cNvSpPr>
              <p:nvPr/>
            </p:nvSpPr>
            <p:spPr bwMode="auto">
              <a:xfrm>
                <a:off x="3045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0" name="Rectangle 1497"/>
              <p:cNvSpPr>
                <a:spLocks noChangeArrowheads="1"/>
              </p:cNvSpPr>
              <p:nvPr/>
            </p:nvSpPr>
            <p:spPr bwMode="auto">
              <a:xfrm>
                <a:off x="305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1" name="Rectangle 1498"/>
              <p:cNvSpPr>
                <a:spLocks noChangeArrowheads="1"/>
              </p:cNvSpPr>
              <p:nvPr/>
            </p:nvSpPr>
            <p:spPr bwMode="auto">
              <a:xfrm>
                <a:off x="3058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2" name="Rectangle 1499"/>
              <p:cNvSpPr>
                <a:spLocks noChangeArrowheads="1"/>
              </p:cNvSpPr>
              <p:nvPr/>
            </p:nvSpPr>
            <p:spPr bwMode="auto">
              <a:xfrm>
                <a:off x="3065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3" name="Rectangle 1500"/>
              <p:cNvSpPr>
                <a:spLocks noChangeArrowheads="1"/>
              </p:cNvSpPr>
              <p:nvPr/>
            </p:nvSpPr>
            <p:spPr bwMode="auto">
              <a:xfrm>
                <a:off x="307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4" name="Rectangle 1501"/>
              <p:cNvSpPr>
                <a:spLocks noChangeArrowheads="1"/>
              </p:cNvSpPr>
              <p:nvPr/>
            </p:nvSpPr>
            <p:spPr bwMode="auto">
              <a:xfrm>
                <a:off x="3078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5" name="Rectangle 1502"/>
              <p:cNvSpPr>
                <a:spLocks noChangeArrowheads="1"/>
              </p:cNvSpPr>
              <p:nvPr/>
            </p:nvSpPr>
            <p:spPr bwMode="auto">
              <a:xfrm>
                <a:off x="308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6" name="Rectangle 1503"/>
              <p:cNvSpPr>
                <a:spLocks noChangeArrowheads="1"/>
              </p:cNvSpPr>
              <p:nvPr/>
            </p:nvSpPr>
            <p:spPr bwMode="auto">
              <a:xfrm>
                <a:off x="309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7" name="Rectangle 1504"/>
              <p:cNvSpPr>
                <a:spLocks noChangeArrowheads="1"/>
              </p:cNvSpPr>
              <p:nvPr/>
            </p:nvSpPr>
            <p:spPr bwMode="auto">
              <a:xfrm>
                <a:off x="309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8" name="Rectangle 1505"/>
              <p:cNvSpPr>
                <a:spLocks noChangeArrowheads="1"/>
              </p:cNvSpPr>
              <p:nvPr/>
            </p:nvSpPr>
            <p:spPr bwMode="auto">
              <a:xfrm>
                <a:off x="310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9" name="Rectangle 1506"/>
              <p:cNvSpPr>
                <a:spLocks noChangeArrowheads="1"/>
              </p:cNvSpPr>
              <p:nvPr/>
            </p:nvSpPr>
            <p:spPr bwMode="auto">
              <a:xfrm>
                <a:off x="3110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0" name="Rectangle 1507"/>
              <p:cNvSpPr>
                <a:spLocks noChangeArrowheads="1"/>
              </p:cNvSpPr>
              <p:nvPr/>
            </p:nvSpPr>
            <p:spPr bwMode="auto">
              <a:xfrm>
                <a:off x="3117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1" name="Rectangle 1508"/>
              <p:cNvSpPr>
                <a:spLocks noChangeArrowheads="1"/>
              </p:cNvSpPr>
              <p:nvPr/>
            </p:nvSpPr>
            <p:spPr bwMode="auto">
              <a:xfrm>
                <a:off x="3124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2" name="Rectangle 1509"/>
              <p:cNvSpPr>
                <a:spLocks noChangeArrowheads="1"/>
              </p:cNvSpPr>
              <p:nvPr/>
            </p:nvSpPr>
            <p:spPr bwMode="auto">
              <a:xfrm>
                <a:off x="3130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3" name="Rectangle 1510"/>
              <p:cNvSpPr>
                <a:spLocks noChangeArrowheads="1"/>
              </p:cNvSpPr>
              <p:nvPr/>
            </p:nvSpPr>
            <p:spPr bwMode="auto">
              <a:xfrm>
                <a:off x="313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4" name="Rectangle 1511"/>
              <p:cNvSpPr>
                <a:spLocks noChangeArrowheads="1"/>
              </p:cNvSpPr>
              <p:nvPr/>
            </p:nvSpPr>
            <p:spPr bwMode="auto">
              <a:xfrm>
                <a:off x="3143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5" name="Rectangle 1512"/>
              <p:cNvSpPr>
                <a:spLocks noChangeArrowheads="1"/>
              </p:cNvSpPr>
              <p:nvPr/>
            </p:nvSpPr>
            <p:spPr bwMode="auto">
              <a:xfrm>
                <a:off x="314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6" name="Rectangle 1513"/>
              <p:cNvSpPr>
                <a:spLocks noChangeArrowheads="1"/>
              </p:cNvSpPr>
              <p:nvPr/>
            </p:nvSpPr>
            <p:spPr bwMode="auto">
              <a:xfrm>
                <a:off x="315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7" name="Rectangle 1514"/>
              <p:cNvSpPr>
                <a:spLocks noChangeArrowheads="1"/>
              </p:cNvSpPr>
              <p:nvPr/>
            </p:nvSpPr>
            <p:spPr bwMode="auto">
              <a:xfrm>
                <a:off x="316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8" name="Rectangle 1515"/>
              <p:cNvSpPr>
                <a:spLocks noChangeArrowheads="1"/>
              </p:cNvSpPr>
              <p:nvPr/>
            </p:nvSpPr>
            <p:spPr bwMode="auto">
              <a:xfrm>
                <a:off x="316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9" name="Rectangle 1516"/>
              <p:cNvSpPr>
                <a:spLocks noChangeArrowheads="1"/>
              </p:cNvSpPr>
              <p:nvPr/>
            </p:nvSpPr>
            <p:spPr bwMode="auto">
              <a:xfrm>
                <a:off x="317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0" name="Rectangle 1517"/>
              <p:cNvSpPr>
                <a:spLocks noChangeArrowheads="1"/>
              </p:cNvSpPr>
              <p:nvPr/>
            </p:nvSpPr>
            <p:spPr bwMode="auto">
              <a:xfrm>
                <a:off x="318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1" name="Rectangle 1518"/>
              <p:cNvSpPr>
                <a:spLocks noChangeArrowheads="1"/>
              </p:cNvSpPr>
              <p:nvPr/>
            </p:nvSpPr>
            <p:spPr bwMode="auto">
              <a:xfrm>
                <a:off x="318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2" name="Rectangle 1519"/>
              <p:cNvSpPr>
                <a:spLocks noChangeArrowheads="1"/>
              </p:cNvSpPr>
              <p:nvPr/>
            </p:nvSpPr>
            <p:spPr bwMode="auto">
              <a:xfrm>
                <a:off x="319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3" name="Rectangle 1520"/>
              <p:cNvSpPr>
                <a:spLocks noChangeArrowheads="1"/>
              </p:cNvSpPr>
              <p:nvPr/>
            </p:nvSpPr>
            <p:spPr bwMode="auto">
              <a:xfrm>
                <a:off x="320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4" name="Rectangle 1521"/>
              <p:cNvSpPr>
                <a:spLocks noChangeArrowheads="1"/>
              </p:cNvSpPr>
              <p:nvPr/>
            </p:nvSpPr>
            <p:spPr bwMode="auto">
              <a:xfrm>
                <a:off x="2869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5" name="Rectangle 1522"/>
              <p:cNvSpPr>
                <a:spLocks noChangeArrowheads="1"/>
              </p:cNvSpPr>
              <p:nvPr/>
            </p:nvSpPr>
            <p:spPr bwMode="auto">
              <a:xfrm>
                <a:off x="2876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6" name="Rectangle 1523"/>
              <p:cNvSpPr>
                <a:spLocks noChangeArrowheads="1"/>
              </p:cNvSpPr>
              <p:nvPr/>
            </p:nvSpPr>
            <p:spPr bwMode="auto">
              <a:xfrm>
                <a:off x="2895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7" name="Rectangle 1524"/>
              <p:cNvSpPr>
                <a:spLocks noChangeArrowheads="1"/>
              </p:cNvSpPr>
              <p:nvPr/>
            </p:nvSpPr>
            <p:spPr bwMode="auto">
              <a:xfrm>
                <a:off x="2902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8" name="Rectangle 1525"/>
              <p:cNvSpPr>
                <a:spLocks noChangeArrowheads="1"/>
              </p:cNvSpPr>
              <p:nvPr/>
            </p:nvSpPr>
            <p:spPr bwMode="auto">
              <a:xfrm>
                <a:off x="292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9" name="Rectangle 1526"/>
              <p:cNvSpPr>
                <a:spLocks noChangeArrowheads="1"/>
              </p:cNvSpPr>
              <p:nvPr/>
            </p:nvSpPr>
            <p:spPr bwMode="auto">
              <a:xfrm>
                <a:off x="2928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0" name="Rectangle 1527"/>
              <p:cNvSpPr>
                <a:spLocks noChangeArrowheads="1"/>
              </p:cNvSpPr>
              <p:nvPr/>
            </p:nvSpPr>
            <p:spPr bwMode="auto">
              <a:xfrm>
                <a:off x="2935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1" name="Rectangle 1528"/>
              <p:cNvSpPr>
                <a:spLocks noChangeArrowheads="1"/>
              </p:cNvSpPr>
              <p:nvPr/>
            </p:nvSpPr>
            <p:spPr bwMode="auto">
              <a:xfrm>
                <a:off x="2941" y="1790"/>
                <a:ext cx="16" cy="16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2" name="Rectangle 1529"/>
              <p:cNvSpPr>
                <a:spLocks noChangeArrowheads="1"/>
              </p:cNvSpPr>
              <p:nvPr/>
            </p:nvSpPr>
            <p:spPr bwMode="auto">
              <a:xfrm>
                <a:off x="2727" y="1733"/>
                <a:ext cx="15" cy="0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8" name="Group 68"/>
            <p:cNvGrpSpPr>
              <a:grpSpLocks/>
            </p:cNvGrpSpPr>
            <p:nvPr/>
          </p:nvGrpSpPr>
          <p:grpSpPr bwMode="auto">
            <a:xfrm>
              <a:off x="2214546" y="1571616"/>
              <a:ext cx="714380" cy="1071572"/>
              <a:chOff x="3363" y="1092"/>
              <a:chExt cx="994" cy="1090"/>
            </a:xfrm>
          </p:grpSpPr>
          <p:sp>
            <p:nvSpPr>
              <p:cNvPr id="502" name="Freeform 69"/>
              <p:cNvSpPr>
                <a:spLocks/>
              </p:cNvSpPr>
              <p:nvPr/>
            </p:nvSpPr>
            <p:spPr bwMode="auto">
              <a:xfrm>
                <a:off x="3363" y="1092"/>
                <a:ext cx="918" cy="73"/>
              </a:xfrm>
              <a:custGeom>
                <a:avLst/>
                <a:gdLst/>
                <a:ahLst/>
                <a:cxnLst>
                  <a:cxn ang="0">
                    <a:pos x="291" y="72"/>
                  </a:cxn>
                  <a:cxn ang="0">
                    <a:pos x="917" y="64"/>
                  </a:cxn>
                  <a:cxn ang="0">
                    <a:pos x="486" y="0"/>
                  </a:cxn>
                  <a:cxn ang="0">
                    <a:pos x="0" y="0"/>
                  </a:cxn>
                  <a:cxn ang="0">
                    <a:pos x="291" y="72"/>
                  </a:cxn>
                </a:cxnLst>
                <a:rect l="0" t="0" r="r" b="b"/>
                <a:pathLst>
                  <a:path w="918" h="73">
                    <a:moveTo>
                      <a:pt x="291" y="72"/>
                    </a:moveTo>
                    <a:lnTo>
                      <a:pt x="917" y="64"/>
                    </a:lnTo>
                    <a:lnTo>
                      <a:pt x="486" y="0"/>
                    </a:lnTo>
                    <a:lnTo>
                      <a:pt x="0" y="0"/>
                    </a:lnTo>
                    <a:lnTo>
                      <a:pt x="291" y="72"/>
                    </a:lnTo>
                  </a:path>
                </a:pathLst>
              </a:custGeom>
              <a:gradFill rotWithShape="0">
                <a:gsLst>
                  <a:gs pos="0">
                    <a:srgbClr val="E0E0E0"/>
                  </a:gs>
                  <a:gs pos="100000">
                    <a:srgbClr val="E0E0E0">
                      <a:gamma/>
                      <a:shade val="29804"/>
                      <a:invGamma/>
                    </a:srgbClr>
                  </a:gs>
                </a:gsLst>
                <a:lin ang="270000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3" name="Freeform 70"/>
              <p:cNvSpPr>
                <a:spLocks/>
              </p:cNvSpPr>
              <p:nvPr/>
            </p:nvSpPr>
            <p:spPr bwMode="auto">
              <a:xfrm>
                <a:off x="3651" y="1158"/>
                <a:ext cx="67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" y="29"/>
                  </a:cxn>
                  <a:cxn ang="0">
                    <a:pos x="669" y="29"/>
                  </a:cxn>
                  <a:cxn ang="0">
                    <a:pos x="631" y="0"/>
                  </a:cxn>
                  <a:cxn ang="0">
                    <a:pos x="0" y="0"/>
                  </a:cxn>
                </a:cxnLst>
                <a:rect l="0" t="0" r="r" b="b"/>
                <a:pathLst>
                  <a:path w="670" h="30">
                    <a:moveTo>
                      <a:pt x="0" y="0"/>
                    </a:moveTo>
                    <a:lnTo>
                      <a:pt x="35" y="29"/>
                    </a:lnTo>
                    <a:lnTo>
                      <a:pt x="669" y="29"/>
                    </a:lnTo>
                    <a:lnTo>
                      <a:pt x="63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4" name="Freeform 71"/>
              <p:cNvSpPr>
                <a:spLocks/>
              </p:cNvSpPr>
              <p:nvPr/>
            </p:nvSpPr>
            <p:spPr bwMode="auto">
              <a:xfrm>
                <a:off x="3363" y="1092"/>
                <a:ext cx="379" cy="109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91" y="67"/>
                  </a:cxn>
                  <a:cxn ang="0">
                    <a:pos x="341" y="94"/>
                  </a:cxn>
                  <a:cxn ang="0">
                    <a:pos x="378" y="401"/>
                  </a:cxn>
                  <a:cxn ang="0">
                    <a:pos x="328" y="463"/>
                  </a:cxn>
                  <a:cxn ang="0">
                    <a:pos x="323" y="1089"/>
                  </a:cxn>
                  <a:cxn ang="0">
                    <a:pos x="0" y="798"/>
                  </a:cxn>
                  <a:cxn ang="0">
                    <a:pos x="0" y="0"/>
                  </a:cxn>
                </a:cxnLst>
                <a:rect l="0" t="0" r="r" b="b"/>
                <a:pathLst>
                  <a:path w="379" h="1090">
                    <a:moveTo>
                      <a:pt x="0" y="0"/>
                    </a:moveTo>
                    <a:lnTo>
                      <a:pt x="291" y="67"/>
                    </a:lnTo>
                    <a:lnTo>
                      <a:pt x="341" y="94"/>
                    </a:lnTo>
                    <a:lnTo>
                      <a:pt x="378" y="401"/>
                    </a:lnTo>
                    <a:lnTo>
                      <a:pt x="328" y="463"/>
                    </a:lnTo>
                    <a:lnTo>
                      <a:pt x="323" y="1089"/>
                    </a:lnTo>
                    <a:lnTo>
                      <a:pt x="0" y="798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A0A0A0">
                      <a:gamma/>
                      <a:shade val="60000"/>
                      <a:invGamma/>
                    </a:srgbClr>
                  </a:gs>
                  <a:gs pos="100000">
                    <a:srgbClr val="A0A0A0"/>
                  </a:gs>
                </a:gsLst>
                <a:lin ang="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5" name="Freeform 72"/>
              <p:cNvSpPr>
                <a:spLocks/>
              </p:cNvSpPr>
              <p:nvPr/>
            </p:nvSpPr>
            <p:spPr bwMode="auto">
              <a:xfrm>
                <a:off x="3685" y="1537"/>
                <a:ext cx="621" cy="6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43"/>
                  </a:cxn>
                  <a:cxn ang="0">
                    <a:pos x="620" y="643"/>
                  </a:cxn>
                  <a:cxn ang="0">
                    <a:pos x="620" y="0"/>
                  </a:cxn>
                  <a:cxn ang="0">
                    <a:pos x="0" y="0"/>
                  </a:cxn>
                </a:cxnLst>
                <a:rect l="0" t="0" r="r" b="b"/>
                <a:pathLst>
                  <a:path w="621" h="644">
                    <a:moveTo>
                      <a:pt x="0" y="0"/>
                    </a:moveTo>
                    <a:lnTo>
                      <a:pt x="0" y="643"/>
                    </a:lnTo>
                    <a:lnTo>
                      <a:pt x="620" y="643"/>
                    </a:lnTo>
                    <a:lnTo>
                      <a:pt x="620" y="0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919191">
                      <a:gamma/>
                      <a:tint val="40000"/>
                      <a:invGamma/>
                    </a:srgbClr>
                  </a:gs>
                  <a:gs pos="100000">
                    <a:srgbClr val="919191"/>
                  </a:gs>
                </a:gsLst>
                <a:lin ang="540000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6" name="Freeform 73"/>
              <p:cNvSpPr>
                <a:spLocks/>
              </p:cNvSpPr>
              <p:nvPr/>
            </p:nvSpPr>
            <p:spPr bwMode="auto">
              <a:xfrm>
                <a:off x="3693" y="1180"/>
                <a:ext cx="664" cy="3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32" y="0"/>
                  </a:cxn>
                  <a:cxn ang="0">
                    <a:pos x="663" y="321"/>
                  </a:cxn>
                  <a:cxn ang="0">
                    <a:pos x="27" y="321"/>
                  </a:cxn>
                  <a:cxn ang="0">
                    <a:pos x="0" y="0"/>
                  </a:cxn>
                </a:cxnLst>
                <a:rect l="0" t="0" r="r" b="b"/>
                <a:pathLst>
                  <a:path w="664" h="322">
                    <a:moveTo>
                      <a:pt x="0" y="0"/>
                    </a:moveTo>
                    <a:lnTo>
                      <a:pt x="632" y="0"/>
                    </a:lnTo>
                    <a:lnTo>
                      <a:pt x="663" y="321"/>
                    </a:lnTo>
                    <a:lnTo>
                      <a:pt x="27" y="321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919191">
                      <a:gamma/>
                      <a:tint val="40000"/>
                      <a:invGamma/>
                    </a:srgbClr>
                  </a:gs>
                  <a:gs pos="100000">
                    <a:srgbClr val="919191"/>
                  </a:gs>
                </a:gsLst>
                <a:lin ang="540000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7" name="Freeform 74"/>
              <p:cNvSpPr>
                <a:spLocks/>
              </p:cNvSpPr>
              <p:nvPr/>
            </p:nvSpPr>
            <p:spPr bwMode="auto">
              <a:xfrm>
                <a:off x="3688" y="1501"/>
                <a:ext cx="669" cy="37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613" y="36"/>
                  </a:cxn>
                  <a:cxn ang="0">
                    <a:pos x="668" y="0"/>
                  </a:cxn>
                  <a:cxn ang="0">
                    <a:pos x="30" y="0"/>
                  </a:cxn>
                  <a:cxn ang="0">
                    <a:pos x="0" y="36"/>
                  </a:cxn>
                </a:cxnLst>
                <a:rect l="0" t="0" r="r" b="b"/>
                <a:pathLst>
                  <a:path w="669" h="37">
                    <a:moveTo>
                      <a:pt x="0" y="36"/>
                    </a:moveTo>
                    <a:lnTo>
                      <a:pt x="613" y="36"/>
                    </a:lnTo>
                    <a:lnTo>
                      <a:pt x="668" y="0"/>
                    </a:lnTo>
                    <a:lnTo>
                      <a:pt x="30" y="0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67676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8" name="Freeform 75"/>
              <p:cNvSpPr>
                <a:spLocks/>
              </p:cNvSpPr>
              <p:nvPr/>
            </p:nvSpPr>
            <p:spPr bwMode="auto">
              <a:xfrm>
                <a:off x="3703" y="1164"/>
                <a:ext cx="53" cy="10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" y="13"/>
                  </a:cxn>
                  <a:cxn ang="0">
                    <a:pos x="52" y="337"/>
                  </a:cxn>
                  <a:cxn ang="0">
                    <a:pos x="21" y="375"/>
                  </a:cxn>
                  <a:cxn ang="0">
                    <a:pos x="21" y="1016"/>
                  </a:cxn>
                </a:cxnLst>
                <a:rect l="0" t="0" r="r" b="b"/>
                <a:pathLst>
                  <a:path w="53" h="1017">
                    <a:moveTo>
                      <a:pt x="0" y="0"/>
                    </a:moveTo>
                    <a:lnTo>
                      <a:pt x="21" y="13"/>
                    </a:lnTo>
                    <a:lnTo>
                      <a:pt x="52" y="337"/>
                    </a:lnTo>
                    <a:lnTo>
                      <a:pt x="21" y="375"/>
                    </a:lnTo>
                    <a:lnTo>
                      <a:pt x="21" y="1016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9" name="Freeform 76"/>
              <p:cNvSpPr>
                <a:spLocks/>
              </p:cNvSpPr>
              <p:nvPr/>
            </p:nvSpPr>
            <p:spPr bwMode="auto">
              <a:xfrm>
                <a:off x="3727" y="1164"/>
                <a:ext cx="62" cy="10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9" y="18"/>
                  </a:cxn>
                  <a:cxn ang="0">
                    <a:pos x="61" y="337"/>
                  </a:cxn>
                  <a:cxn ang="0">
                    <a:pos x="29" y="373"/>
                  </a:cxn>
                  <a:cxn ang="0">
                    <a:pos x="29" y="1016"/>
                  </a:cxn>
                </a:cxnLst>
                <a:rect l="0" t="0" r="r" b="b"/>
                <a:pathLst>
                  <a:path w="62" h="1017">
                    <a:moveTo>
                      <a:pt x="0" y="0"/>
                    </a:moveTo>
                    <a:lnTo>
                      <a:pt x="29" y="18"/>
                    </a:lnTo>
                    <a:lnTo>
                      <a:pt x="61" y="337"/>
                    </a:lnTo>
                    <a:lnTo>
                      <a:pt x="29" y="373"/>
                    </a:lnTo>
                    <a:lnTo>
                      <a:pt x="29" y="1016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0" name="Freeform 77"/>
              <p:cNvSpPr>
                <a:spLocks/>
              </p:cNvSpPr>
              <p:nvPr/>
            </p:nvSpPr>
            <p:spPr bwMode="auto">
              <a:xfrm>
                <a:off x="3772" y="1164"/>
                <a:ext cx="51" cy="10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" y="20"/>
                  </a:cxn>
                  <a:cxn ang="0">
                    <a:pos x="50" y="338"/>
                  </a:cxn>
                  <a:cxn ang="0">
                    <a:pos x="19" y="373"/>
                  </a:cxn>
                  <a:cxn ang="0">
                    <a:pos x="19" y="1013"/>
                  </a:cxn>
                </a:cxnLst>
                <a:rect l="0" t="0" r="r" b="b"/>
                <a:pathLst>
                  <a:path w="51" h="1014">
                    <a:moveTo>
                      <a:pt x="0" y="0"/>
                    </a:moveTo>
                    <a:lnTo>
                      <a:pt x="19" y="20"/>
                    </a:lnTo>
                    <a:lnTo>
                      <a:pt x="50" y="338"/>
                    </a:lnTo>
                    <a:lnTo>
                      <a:pt x="19" y="373"/>
                    </a:lnTo>
                    <a:lnTo>
                      <a:pt x="19" y="1013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1" name="Freeform 78"/>
              <p:cNvSpPr>
                <a:spLocks/>
              </p:cNvSpPr>
              <p:nvPr/>
            </p:nvSpPr>
            <p:spPr bwMode="auto">
              <a:xfrm>
                <a:off x="3801" y="1164"/>
                <a:ext cx="53" cy="10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" y="13"/>
                  </a:cxn>
                  <a:cxn ang="0">
                    <a:pos x="52" y="335"/>
                  </a:cxn>
                  <a:cxn ang="0">
                    <a:pos x="21" y="371"/>
                  </a:cxn>
                  <a:cxn ang="0">
                    <a:pos x="21" y="1016"/>
                  </a:cxn>
                </a:cxnLst>
                <a:rect l="0" t="0" r="r" b="b"/>
                <a:pathLst>
                  <a:path w="53" h="1017">
                    <a:moveTo>
                      <a:pt x="0" y="0"/>
                    </a:moveTo>
                    <a:lnTo>
                      <a:pt x="21" y="13"/>
                    </a:lnTo>
                    <a:lnTo>
                      <a:pt x="52" y="335"/>
                    </a:lnTo>
                    <a:lnTo>
                      <a:pt x="21" y="371"/>
                    </a:lnTo>
                    <a:lnTo>
                      <a:pt x="21" y="1016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2" name="Freeform 79"/>
              <p:cNvSpPr>
                <a:spLocks/>
              </p:cNvSpPr>
              <p:nvPr/>
            </p:nvSpPr>
            <p:spPr bwMode="auto">
              <a:xfrm>
                <a:off x="3832" y="1164"/>
                <a:ext cx="53" cy="10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" y="13"/>
                  </a:cxn>
                  <a:cxn ang="0">
                    <a:pos x="52" y="335"/>
                  </a:cxn>
                  <a:cxn ang="0">
                    <a:pos x="21" y="370"/>
                  </a:cxn>
                  <a:cxn ang="0">
                    <a:pos x="21" y="1013"/>
                  </a:cxn>
                </a:cxnLst>
                <a:rect l="0" t="0" r="r" b="b"/>
                <a:pathLst>
                  <a:path w="53" h="1014">
                    <a:moveTo>
                      <a:pt x="0" y="0"/>
                    </a:moveTo>
                    <a:lnTo>
                      <a:pt x="21" y="13"/>
                    </a:lnTo>
                    <a:lnTo>
                      <a:pt x="52" y="335"/>
                    </a:lnTo>
                    <a:lnTo>
                      <a:pt x="21" y="370"/>
                    </a:lnTo>
                    <a:lnTo>
                      <a:pt x="21" y="1013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3" name="Rectangle 80"/>
              <p:cNvSpPr>
                <a:spLocks noChangeArrowheads="1"/>
              </p:cNvSpPr>
              <p:nvPr/>
            </p:nvSpPr>
            <p:spPr bwMode="auto">
              <a:xfrm>
                <a:off x="3884" y="1626"/>
                <a:ext cx="384" cy="490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4" name="Rectangle 81"/>
              <p:cNvSpPr>
                <a:spLocks noChangeArrowheads="1"/>
              </p:cNvSpPr>
              <p:nvPr/>
            </p:nvSpPr>
            <p:spPr bwMode="auto">
              <a:xfrm>
                <a:off x="3884" y="1725"/>
                <a:ext cx="384" cy="89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5" name="Rectangle 82"/>
              <p:cNvSpPr>
                <a:spLocks noChangeArrowheads="1"/>
              </p:cNvSpPr>
              <p:nvPr/>
            </p:nvSpPr>
            <p:spPr bwMode="auto">
              <a:xfrm>
                <a:off x="3884" y="1826"/>
                <a:ext cx="384" cy="8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6" name="Rectangle 83"/>
              <p:cNvSpPr>
                <a:spLocks noChangeArrowheads="1"/>
              </p:cNvSpPr>
              <p:nvPr/>
            </p:nvSpPr>
            <p:spPr bwMode="auto">
              <a:xfrm>
                <a:off x="3884" y="1924"/>
                <a:ext cx="384" cy="88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7" name="Rectangle 84"/>
              <p:cNvSpPr>
                <a:spLocks noChangeArrowheads="1"/>
              </p:cNvSpPr>
              <p:nvPr/>
            </p:nvSpPr>
            <p:spPr bwMode="auto">
              <a:xfrm>
                <a:off x="3943" y="1741"/>
                <a:ext cx="259" cy="53"/>
              </a:xfrm>
              <a:prstGeom prst="rect">
                <a:avLst/>
              </a:prstGeom>
              <a:solidFill>
                <a:srgbClr val="91919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8" name="Rectangle 85"/>
              <p:cNvSpPr>
                <a:spLocks noChangeArrowheads="1"/>
              </p:cNvSpPr>
              <p:nvPr/>
            </p:nvSpPr>
            <p:spPr bwMode="auto">
              <a:xfrm>
                <a:off x="3943" y="1841"/>
                <a:ext cx="259" cy="55"/>
              </a:xfrm>
              <a:prstGeom prst="rect">
                <a:avLst/>
              </a:prstGeom>
              <a:solidFill>
                <a:srgbClr val="91919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9" name="Freeform 86"/>
              <p:cNvSpPr>
                <a:spLocks/>
              </p:cNvSpPr>
              <p:nvPr/>
            </p:nvSpPr>
            <p:spPr bwMode="auto">
              <a:xfrm>
                <a:off x="4131" y="1638"/>
                <a:ext cx="34" cy="4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3" y="47"/>
                  </a:cxn>
                  <a:cxn ang="0">
                    <a:pos x="0" y="17"/>
                  </a:cxn>
                  <a:cxn ang="0">
                    <a:pos x="33" y="0"/>
                  </a:cxn>
                </a:cxnLst>
                <a:rect l="0" t="0" r="r" b="b"/>
                <a:pathLst>
                  <a:path w="34" h="48">
                    <a:moveTo>
                      <a:pt x="33" y="0"/>
                    </a:moveTo>
                    <a:lnTo>
                      <a:pt x="33" y="47"/>
                    </a:lnTo>
                    <a:lnTo>
                      <a:pt x="0" y="17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6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0" name="Rectangle 87"/>
              <p:cNvSpPr>
                <a:spLocks noChangeArrowheads="1"/>
              </p:cNvSpPr>
              <p:nvPr/>
            </p:nvSpPr>
            <p:spPr bwMode="auto">
              <a:xfrm>
                <a:off x="3884" y="1626"/>
                <a:ext cx="384" cy="86"/>
              </a:xfrm>
              <a:prstGeom prst="rect">
                <a:avLst/>
              </a:prstGeom>
              <a:solidFill>
                <a:srgbClr val="A0A0A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1" name="Freeform 88"/>
              <p:cNvSpPr>
                <a:spLocks/>
              </p:cNvSpPr>
              <p:nvPr/>
            </p:nvSpPr>
            <p:spPr bwMode="auto">
              <a:xfrm>
                <a:off x="4069" y="1638"/>
                <a:ext cx="65" cy="29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1" y="0"/>
                  </a:cxn>
                  <a:cxn ang="0">
                    <a:pos x="0" y="28"/>
                  </a:cxn>
                  <a:cxn ang="0">
                    <a:pos x="54" y="28"/>
                  </a:cxn>
                  <a:cxn ang="0">
                    <a:pos x="64" y="0"/>
                  </a:cxn>
                </a:cxnLst>
                <a:rect l="0" t="0" r="r" b="b"/>
                <a:pathLst>
                  <a:path w="65" h="29">
                    <a:moveTo>
                      <a:pt x="64" y="0"/>
                    </a:moveTo>
                    <a:lnTo>
                      <a:pt x="1" y="0"/>
                    </a:lnTo>
                    <a:lnTo>
                      <a:pt x="0" y="28"/>
                    </a:lnTo>
                    <a:lnTo>
                      <a:pt x="54" y="28"/>
                    </a:lnTo>
                    <a:lnTo>
                      <a:pt x="64" y="0"/>
                    </a:lnTo>
                  </a:path>
                </a:pathLst>
              </a:custGeom>
              <a:solidFill>
                <a:srgbClr val="80808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2" name="Freeform 89"/>
              <p:cNvSpPr>
                <a:spLocks/>
              </p:cNvSpPr>
              <p:nvPr/>
            </p:nvSpPr>
            <p:spPr bwMode="auto">
              <a:xfrm>
                <a:off x="4069" y="1674"/>
                <a:ext cx="169" cy="29"/>
              </a:xfrm>
              <a:custGeom>
                <a:avLst/>
                <a:gdLst/>
                <a:ahLst/>
                <a:cxnLst>
                  <a:cxn ang="0">
                    <a:pos x="168" y="28"/>
                  </a:cxn>
                  <a:cxn ang="0">
                    <a:pos x="1" y="28"/>
                  </a:cxn>
                  <a:cxn ang="0">
                    <a:pos x="0" y="0"/>
                  </a:cxn>
                  <a:cxn ang="0">
                    <a:pos x="156" y="0"/>
                  </a:cxn>
                  <a:cxn ang="0">
                    <a:pos x="168" y="28"/>
                  </a:cxn>
                </a:cxnLst>
                <a:rect l="0" t="0" r="r" b="b"/>
                <a:pathLst>
                  <a:path w="169" h="29">
                    <a:moveTo>
                      <a:pt x="168" y="28"/>
                    </a:moveTo>
                    <a:lnTo>
                      <a:pt x="1" y="28"/>
                    </a:lnTo>
                    <a:lnTo>
                      <a:pt x="0" y="0"/>
                    </a:lnTo>
                    <a:lnTo>
                      <a:pt x="156" y="0"/>
                    </a:lnTo>
                    <a:lnTo>
                      <a:pt x="168" y="28"/>
                    </a:lnTo>
                  </a:path>
                </a:pathLst>
              </a:custGeom>
              <a:solidFill>
                <a:srgbClr val="C0C0C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3" name="Freeform 90"/>
              <p:cNvSpPr>
                <a:spLocks/>
              </p:cNvSpPr>
              <p:nvPr/>
            </p:nvSpPr>
            <p:spPr bwMode="auto">
              <a:xfrm>
                <a:off x="4146" y="1648"/>
                <a:ext cx="92" cy="2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" y="0"/>
                  </a:cxn>
                  <a:cxn ang="0">
                    <a:pos x="0" y="28"/>
                  </a:cxn>
                  <a:cxn ang="0">
                    <a:pos x="81" y="28"/>
                  </a:cxn>
                  <a:cxn ang="0">
                    <a:pos x="91" y="0"/>
                  </a:cxn>
                </a:cxnLst>
                <a:rect l="0" t="0" r="r" b="b"/>
                <a:pathLst>
                  <a:path w="92" h="29">
                    <a:moveTo>
                      <a:pt x="91" y="0"/>
                    </a:moveTo>
                    <a:lnTo>
                      <a:pt x="1" y="0"/>
                    </a:lnTo>
                    <a:lnTo>
                      <a:pt x="0" y="28"/>
                    </a:lnTo>
                    <a:lnTo>
                      <a:pt x="81" y="28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80808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4" name="Freeform 91"/>
              <p:cNvSpPr>
                <a:spLocks/>
              </p:cNvSpPr>
              <p:nvPr/>
            </p:nvSpPr>
            <p:spPr bwMode="auto">
              <a:xfrm>
                <a:off x="4237" y="1648"/>
                <a:ext cx="36" cy="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7"/>
                  </a:cxn>
                  <a:cxn ang="0">
                    <a:pos x="35" y="12"/>
                  </a:cxn>
                  <a:cxn ang="0">
                    <a:pos x="0" y="0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37"/>
                    </a:lnTo>
                    <a:lnTo>
                      <a:pt x="35" y="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5" name="Oval 92"/>
              <p:cNvSpPr>
                <a:spLocks noChangeArrowheads="1"/>
              </p:cNvSpPr>
              <p:nvPr/>
            </p:nvSpPr>
            <p:spPr bwMode="auto">
              <a:xfrm>
                <a:off x="4154" y="1683"/>
                <a:ext cx="28" cy="1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6" name="Freeform 93"/>
              <p:cNvSpPr>
                <a:spLocks/>
              </p:cNvSpPr>
              <p:nvPr/>
            </p:nvSpPr>
            <p:spPr bwMode="auto">
              <a:xfrm>
                <a:off x="3908" y="1664"/>
                <a:ext cx="342" cy="28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341" y="27"/>
                  </a:cxn>
                  <a:cxn ang="0">
                    <a:pos x="341" y="0"/>
                  </a:cxn>
                  <a:cxn ang="0">
                    <a:pos x="0" y="0"/>
                  </a:cxn>
                  <a:cxn ang="0">
                    <a:pos x="0" y="27"/>
                  </a:cxn>
                </a:cxnLst>
                <a:rect l="0" t="0" r="r" b="b"/>
                <a:pathLst>
                  <a:path w="342" h="28">
                    <a:moveTo>
                      <a:pt x="0" y="27"/>
                    </a:moveTo>
                    <a:lnTo>
                      <a:pt x="341" y="27"/>
                    </a:lnTo>
                    <a:lnTo>
                      <a:pt x="341" y="0"/>
                    </a:lnTo>
                    <a:lnTo>
                      <a:pt x="0" y="0"/>
                    </a:lnTo>
                    <a:lnTo>
                      <a:pt x="0" y="27"/>
                    </a:lnTo>
                  </a:path>
                </a:pathLst>
              </a:custGeom>
              <a:solidFill>
                <a:srgbClr val="6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7" name="Freeform 94"/>
              <p:cNvSpPr>
                <a:spLocks/>
              </p:cNvSpPr>
              <p:nvPr/>
            </p:nvSpPr>
            <p:spPr bwMode="auto">
              <a:xfrm>
                <a:off x="3966" y="1756"/>
                <a:ext cx="223" cy="30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222" y="29"/>
                  </a:cxn>
                  <a:cxn ang="0">
                    <a:pos x="222" y="0"/>
                  </a:cxn>
                  <a:cxn ang="0">
                    <a:pos x="0" y="0"/>
                  </a:cxn>
                  <a:cxn ang="0">
                    <a:pos x="0" y="29"/>
                  </a:cxn>
                </a:cxnLst>
                <a:rect l="0" t="0" r="r" b="b"/>
                <a:pathLst>
                  <a:path w="223" h="30">
                    <a:moveTo>
                      <a:pt x="0" y="29"/>
                    </a:moveTo>
                    <a:lnTo>
                      <a:pt x="222" y="29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29"/>
                    </a:lnTo>
                  </a:path>
                </a:pathLst>
              </a:custGeom>
              <a:solidFill>
                <a:srgbClr val="80808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8" name="Freeform 95"/>
              <p:cNvSpPr>
                <a:spLocks/>
              </p:cNvSpPr>
              <p:nvPr/>
            </p:nvSpPr>
            <p:spPr bwMode="auto">
              <a:xfrm>
                <a:off x="4031" y="1778"/>
                <a:ext cx="104" cy="28"/>
              </a:xfrm>
              <a:custGeom>
                <a:avLst/>
                <a:gdLst/>
                <a:ahLst/>
                <a:cxnLst>
                  <a:cxn ang="0">
                    <a:pos x="1" y="27"/>
                  </a:cxn>
                  <a:cxn ang="0">
                    <a:pos x="0" y="0"/>
                  </a:cxn>
                  <a:cxn ang="0">
                    <a:pos x="96" y="0"/>
                  </a:cxn>
                  <a:cxn ang="0">
                    <a:pos x="103" y="27"/>
                  </a:cxn>
                </a:cxnLst>
                <a:rect l="0" t="0" r="r" b="b"/>
                <a:pathLst>
                  <a:path w="104" h="28">
                    <a:moveTo>
                      <a:pt x="1" y="27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103" y="27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9" name="Freeform 96"/>
              <p:cNvSpPr>
                <a:spLocks/>
              </p:cNvSpPr>
              <p:nvPr/>
            </p:nvSpPr>
            <p:spPr bwMode="auto">
              <a:xfrm>
                <a:off x="3750" y="1226"/>
                <a:ext cx="93" cy="82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0" y="0"/>
                  </a:cxn>
                  <a:cxn ang="0">
                    <a:pos x="3" y="81"/>
                  </a:cxn>
                  <a:cxn ang="0">
                    <a:pos x="92" y="81"/>
                  </a:cxn>
                  <a:cxn ang="0">
                    <a:pos x="85" y="0"/>
                  </a:cxn>
                </a:cxnLst>
                <a:rect l="0" t="0" r="r" b="b"/>
                <a:pathLst>
                  <a:path w="93" h="82">
                    <a:moveTo>
                      <a:pt x="85" y="0"/>
                    </a:moveTo>
                    <a:lnTo>
                      <a:pt x="0" y="0"/>
                    </a:lnTo>
                    <a:lnTo>
                      <a:pt x="3" y="81"/>
                    </a:lnTo>
                    <a:lnTo>
                      <a:pt x="92" y="81"/>
                    </a:lnTo>
                    <a:lnTo>
                      <a:pt x="85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676767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0" name="Freeform 97"/>
              <p:cNvSpPr>
                <a:spLocks/>
              </p:cNvSpPr>
              <p:nvPr/>
            </p:nvSpPr>
            <p:spPr bwMode="auto">
              <a:xfrm>
                <a:off x="3758" y="1360"/>
                <a:ext cx="97" cy="7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0"/>
                  </a:cxn>
                  <a:cxn ang="0">
                    <a:pos x="3" y="78"/>
                  </a:cxn>
                  <a:cxn ang="0">
                    <a:pos x="96" y="78"/>
                  </a:cxn>
                  <a:cxn ang="0">
                    <a:pos x="91" y="0"/>
                  </a:cxn>
                </a:cxnLst>
                <a:rect l="0" t="0" r="r" b="b"/>
                <a:pathLst>
                  <a:path w="97" h="79">
                    <a:moveTo>
                      <a:pt x="91" y="0"/>
                    </a:moveTo>
                    <a:lnTo>
                      <a:pt x="0" y="0"/>
                    </a:lnTo>
                    <a:lnTo>
                      <a:pt x="3" y="78"/>
                    </a:lnTo>
                    <a:lnTo>
                      <a:pt x="96" y="78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676767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1" name="Freeform 98"/>
              <p:cNvSpPr>
                <a:spLocks/>
              </p:cNvSpPr>
              <p:nvPr/>
            </p:nvSpPr>
            <p:spPr bwMode="auto">
              <a:xfrm>
                <a:off x="3899" y="1352"/>
                <a:ext cx="389" cy="9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4" y="94"/>
                  </a:cxn>
                  <a:cxn ang="0">
                    <a:pos x="388" y="94"/>
                  </a:cxn>
                  <a:cxn ang="0">
                    <a:pos x="375" y="0"/>
                  </a:cxn>
                  <a:cxn ang="0">
                    <a:pos x="0" y="1"/>
                  </a:cxn>
                </a:cxnLst>
                <a:rect l="0" t="0" r="r" b="b"/>
                <a:pathLst>
                  <a:path w="389" h="95">
                    <a:moveTo>
                      <a:pt x="0" y="1"/>
                    </a:moveTo>
                    <a:lnTo>
                      <a:pt x="14" y="94"/>
                    </a:lnTo>
                    <a:lnTo>
                      <a:pt x="388" y="94"/>
                    </a:lnTo>
                    <a:lnTo>
                      <a:pt x="375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67676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2" name="Freeform 99"/>
              <p:cNvSpPr>
                <a:spLocks/>
              </p:cNvSpPr>
              <p:nvPr/>
            </p:nvSpPr>
            <p:spPr bwMode="auto">
              <a:xfrm>
                <a:off x="3980" y="1373"/>
                <a:ext cx="33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" y="0"/>
                  </a:cxn>
                  <a:cxn ang="0">
                    <a:pos x="32" y="29"/>
                  </a:cxn>
                  <a:cxn ang="0">
                    <a:pos x="0" y="29"/>
                  </a:cxn>
                  <a:cxn ang="0">
                    <a:pos x="0" y="0"/>
                  </a:cxn>
                </a:cxnLst>
                <a:rect l="0" t="0" r="r" b="b"/>
                <a:pathLst>
                  <a:path w="33" h="30">
                    <a:moveTo>
                      <a:pt x="0" y="0"/>
                    </a:moveTo>
                    <a:lnTo>
                      <a:pt x="32" y="0"/>
                    </a:lnTo>
                    <a:lnTo>
                      <a:pt x="32" y="29"/>
                    </a:lnTo>
                    <a:lnTo>
                      <a:pt x="0" y="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3" name="Freeform 100"/>
              <p:cNvSpPr>
                <a:spLocks/>
              </p:cNvSpPr>
              <p:nvPr/>
            </p:nvSpPr>
            <p:spPr bwMode="auto">
              <a:xfrm>
                <a:off x="3980" y="1403"/>
                <a:ext cx="33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" y="0"/>
                  </a:cxn>
                  <a:cxn ang="0">
                    <a:pos x="32" y="27"/>
                  </a:cxn>
                  <a:cxn ang="0">
                    <a:pos x="0" y="27"/>
                  </a:cxn>
                  <a:cxn ang="0">
                    <a:pos x="0" y="0"/>
                  </a:cxn>
                </a:cxnLst>
                <a:rect l="0" t="0" r="r" b="b"/>
                <a:pathLst>
                  <a:path w="33" h="28">
                    <a:moveTo>
                      <a:pt x="0" y="0"/>
                    </a:moveTo>
                    <a:lnTo>
                      <a:pt x="32" y="0"/>
                    </a:lnTo>
                    <a:lnTo>
                      <a:pt x="32" y="27"/>
                    </a:ln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4" name="Freeform 101"/>
              <p:cNvSpPr>
                <a:spLocks/>
              </p:cNvSpPr>
              <p:nvPr/>
            </p:nvSpPr>
            <p:spPr bwMode="auto">
              <a:xfrm>
                <a:off x="4075" y="1386"/>
                <a:ext cx="38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" y="0"/>
                  </a:cxn>
                  <a:cxn ang="0">
                    <a:pos x="37" y="27"/>
                  </a:cxn>
                  <a:cxn ang="0">
                    <a:pos x="0" y="27"/>
                  </a:cxn>
                  <a:cxn ang="0">
                    <a:pos x="0" y="0"/>
                  </a:cxn>
                </a:cxnLst>
                <a:rect l="0" t="0" r="r" b="b"/>
                <a:pathLst>
                  <a:path w="38" h="28">
                    <a:moveTo>
                      <a:pt x="0" y="0"/>
                    </a:moveTo>
                    <a:lnTo>
                      <a:pt x="37" y="0"/>
                    </a:lnTo>
                    <a:lnTo>
                      <a:pt x="37" y="27"/>
                    </a:ln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5" name="Oval 102"/>
              <p:cNvSpPr>
                <a:spLocks noChangeArrowheads="1"/>
              </p:cNvSpPr>
              <p:nvPr/>
            </p:nvSpPr>
            <p:spPr bwMode="auto">
              <a:xfrm>
                <a:off x="3928" y="1386"/>
                <a:ext cx="34" cy="27"/>
              </a:xfrm>
              <a:prstGeom prst="ellipse">
                <a:avLst/>
              </a:prstGeom>
              <a:solidFill>
                <a:srgbClr val="20202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9" name="Group 68"/>
            <p:cNvGrpSpPr>
              <a:grpSpLocks/>
            </p:cNvGrpSpPr>
            <p:nvPr/>
          </p:nvGrpSpPr>
          <p:grpSpPr bwMode="auto">
            <a:xfrm>
              <a:off x="5643570" y="1571616"/>
              <a:ext cx="714380" cy="1071572"/>
              <a:chOff x="3363" y="1092"/>
              <a:chExt cx="994" cy="1090"/>
            </a:xfrm>
          </p:grpSpPr>
          <p:sp>
            <p:nvSpPr>
              <p:cNvPr id="468" name="Freeform 69"/>
              <p:cNvSpPr>
                <a:spLocks/>
              </p:cNvSpPr>
              <p:nvPr/>
            </p:nvSpPr>
            <p:spPr bwMode="auto">
              <a:xfrm>
                <a:off x="3363" y="1092"/>
                <a:ext cx="918" cy="73"/>
              </a:xfrm>
              <a:custGeom>
                <a:avLst/>
                <a:gdLst/>
                <a:ahLst/>
                <a:cxnLst>
                  <a:cxn ang="0">
                    <a:pos x="291" y="72"/>
                  </a:cxn>
                  <a:cxn ang="0">
                    <a:pos x="917" y="64"/>
                  </a:cxn>
                  <a:cxn ang="0">
                    <a:pos x="486" y="0"/>
                  </a:cxn>
                  <a:cxn ang="0">
                    <a:pos x="0" y="0"/>
                  </a:cxn>
                  <a:cxn ang="0">
                    <a:pos x="291" y="72"/>
                  </a:cxn>
                </a:cxnLst>
                <a:rect l="0" t="0" r="r" b="b"/>
                <a:pathLst>
                  <a:path w="918" h="73">
                    <a:moveTo>
                      <a:pt x="291" y="72"/>
                    </a:moveTo>
                    <a:lnTo>
                      <a:pt x="917" y="64"/>
                    </a:lnTo>
                    <a:lnTo>
                      <a:pt x="486" y="0"/>
                    </a:lnTo>
                    <a:lnTo>
                      <a:pt x="0" y="0"/>
                    </a:lnTo>
                    <a:lnTo>
                      <a:pt x="291" y="72"/>
                    </a:lnTo>
                  </a:path>
                </a:pathLst>
              </a:custGeom>
              <a:gradFill rotWithShape="0">
                <a:gsLst>
                  <a:gs pos="0">
                    <a:srgbClr val="E0E0E0"/>
                  </a:gs>
                  <a:gs pos="100000">
                    <a:srgbClr val="E0E0E0">
                      <a:gamma/>
                      <a:shade val="29804"/>
                      <a:invGamma/>
                    </a:srgbClr>
                  </a:gs>
                </a:gsLst>
                <a:lin ang="270000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9" name="Freeform 70"/>
              <p:cNvSpPr>
                <a:spLocks/>
              </p:cNvSpPr>
              <p:nvPr/>
            </p:nvSpPr>
            <p:spPr bwMode="auto">
              <a:xfrm>
                <a:off x="3651" y="1158"/>
                <a:ext cx="670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" y="29"/>
                  </a:cxn>
                  <a:cxn ang="0">
                    <a:pos x="669" y="29"/>
                  </a:cxn>
                  <a:cxn ang="0">
                    <a:pos x="631" y="0"/>
                  </a:cxn>
                  <a:cxn ang="0">
                    <a:pos x="0" y="0"/>
                  </a:cxn>
                </a:cxnLst>
                <a:rect l="0" t="0" r="r" b="b"/>
                <a:pathLst>
                  <a:path w="670" h="30">
                    <a:moveTo>
                      <a:pt x="0" y="0"/>
                    </a:moveTo>
                    <a:lnTo>
                      <a:pt x="35" y="29"/>
                    </a:lnTo>
                    <a:lnTo>
                      <a:pt x="669" y="29"/>
                    </a:lnTo>
                    <a:lnTo>
                      <a:pt x="63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0E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0" name="Freeform 71"/>
              <p:cNvSpPr>
                <a:spLocks/>
              </p:cNvSpPr>
              <p:nvPr/>
            </p:nvSpPr>
            <p:spPr bwMode="auto">
              <a:xfrm>
                <a:off x="3363" y="1092"/>
                <a:ext cx="379" cy="109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91" y="67"/>
                  </a:cxn>
                  <a:cxn ang="0">
                    <a:pos x="341" y="94"/>
                  </a:cxn>
                  <a:cxn ang="0">
                    <a:pos x="378" y="401"/>
                  </a:cxn>
                  <a:cxn ang="0">
                    <a:pos x="328" y="463"/>
                  </a:cxn>
                  <a:cxn ang="0">
                    <a:pos x="323" y="1089"/>
                  </a:cxn>
                  <a:cxn ang="0">
                    <a:pos x="0" y="798"/>
                  </a:cxn>
                  <a:cxn ang="0">
                    <a:pos x="0" y="0"/>
                  </a:cxn>
                </a:cxnLst>
                <a:rect l="0" t="0" r="r" b="b"/>
                <a:pathLst>
                  <a:path w="379" h="1090">
                    <a:moveTo>
                      <a:pt x="0" y="0"/>
                    </a:moveTo>
                    <a:lnTo>
                      <a:pt x="291" y="67"/>
                    </a:lnTo>
                    <a:lnTo>
                      <a:pt x="341" y="94"/>
                    </a:lnTo>
                    <a:lnTo>
                      <a:pt x="378" y="401"/>
                    </a:lnTo>
                    <a:lnTo>
                      <a:pt x="328" y="463"/>
                    </a:lnTo>
                    <a:lnTo>
                      <a:pt x="323" y="1089"/>
                    </a:lnTo>
                    <a:lnTo>
                      <a:pt x="0" y="798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A0A0A0">
                      <a:gamma/>
                      <a:shade val="60000"/>
                      <a:invGamma/>
                    </a:srgbClr>
                  </a:gs>
                  <a:gs pos="100000">
                    <a:srgbClr val="A0A0A0"/>
                  </a:gs>
                </a:gsLst>
                <a:lin ang="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1" name="Freeform 72"/>
              <p:cNvSpPr>
                <a:spLocks/>
              </p:cNvSpPr>
              <p:nvPr/>
            </p:nvSpPr>
            <p:spPr bwMode="auto">
              <a:xfrm>
                <a:off x="3685" y="1537"/>
                <a:ext cx="621" cy="6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43"/>
                  </a:cxn>
                  <a:cxn ang="0">
                    <a:pos x="620" y="643"/>
                  </a:cxn>
                  <a:cxn ang="0">
                    <a:pos x="620" y="0"/>
                  </a:cxn>
                  <a:cxn ang="0">
                    <a:pos x="0" y="0"/>
                  </a:cxn>
                </a:cxnLst>
                <a:rect l="0" t="0" r="r" b="b"/>
                <a:pathLst>
                  <a:path w="621" h="644">
                    <a:moveTo>
                      <a:pt x="0" y="0"/>
                    </a:moveTo>
                    <a:lnTo>
                      <a:pt x="0" y="643"/>
                    </a:lnTo>
                    <a:lnTo>
                      <a:pt x="620" y="643"/>
                    </a:lnTo>
                    <a:lnTo>
                      <a:pt x="620" y="0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919191">
                      <a:gamma/>
                      <a:tint val="40000"/>
                      <a:invGamma/>
                    </a:srgbClr>
                  </a:gs>
                  <a:gs pos="100000">
                    <a:srgbClr val="919191"/>
                  </a:gs>
                </a:gsLst>
                <a:lin ang="540000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2" name="Freeform 73"/>
              <p:cNvSpPr>
                <a:spLocks/>
              </p:cNvSpPr>
              <p:nvPr/>
            </p:nvSpPr>
            <p:spPr bwMode="auto">
              <a:xfrm>
                <a:off x="3693" y="1180"/>
                <a:ext cx="664" cy="3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32" y="0"/>
                  </a:cxn>
                  <a:cxn ang="0">
                    <a:pos x="663" y="321"/>
                  </a:cxn>
                  <a:cxn ang="0">
                    <a:pos x="27" y="321"/>
                  </a:cxn>
                  <a:cxn ang="0">
                    <a:pos x="0" y="0"/>
                  </a:cxn>
                </a:cxnLst>
                <a:rect l="0" t="0" r="r" b="b"/>
                <a:pathLst>
                  <a:path w="664" h="322">
                    <a:moveTo>
                      <a:pt x="0" y="0"/>
                    </a:moveTo>
                    <a:lnTo>
                      <a:pt x="632" y="0"/>
                    </a:lnTo>
                    <a:lnTo>
                      <a:pt x="663" y="321"/>
                    </a:lnTo>
                    <a:lnTo>
                      <a:pt x="27" y="321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919191">
                      <a:gamma/>
                      <a:tint val="40000"/>
                      <a:invGamma/>
                    </a:srgbClr>
                  </a:gs>
                  <a:gs pos="100000">
                    <a:srgbClr val="919191"/>
                  </a:gs>
                </a:gsLst>
                <a:lin ang="5400000" scaled="1"/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3" name="Freeform 74"/>
              <p:cNvSpPr>
                <a:spLocks/>
              </p:cNvSpPr>
              <p:nvPr/>
            </p:nvSpPr>
            <p:spPr bwMode="auto">
              <a:xfrm>
                <a:off x="3688" y="1501"/>
                <a:ext cx="669" cy="37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613" y="36"/>
                  </a:cxn>
                  <a:cxn ang="0">
                    <a:pos x="668" y="0"/>
                  </a:cxn>
                  <a:cxn ang="0">
                    <a:pos x="30" y="0"/>
                  </a:cxn>
                  <a:cxn ang="0">
                    <a:pos x="0" y="36"/>
                  </a:cxn>
                </a:cxnLst>
                <a:rect l="0" t="0" r="r" b="b"/>
                <a:pathLst>
                  <a:path w="669" h="37">
                    <a:moveTo>
                      <a:pt x="0" y="36"/>
                    </a:moveTo>
                    <a:lnTo>
                      <a:pt x="613" y="36"/>
                    </a:lnTo>
                    <a:lnTo>
                      <a:pt x="668" y="0"/>
                    </a:lnTo>
                    <a:lnTo>
                      <a:pt x="30" y="0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67676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4" name="Freeform 75"/>
              <p:cNvSpPr>
                <a:spLocks/>
              </p:cNvSpPr>
              <p:nvPr/>
            </p:nvSpPr>
            <p:spPr bwMode="auto">
              <a:xfrm>
                <a:off x="3703" y="1164"/>
                <a:ext cx="53" cy="10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" y="13"/>
                  </a:cxn>
                  <a:cxn ang="0">
                    <a:pos x="52" y="337"/>
                  </a:cxn>
                  <a:cxn ang="0">
                    <a:pos x="21" y="375"/>
                  </a:cxn>
                  <a:cxn ang="0">
                    <a:pos x="21" y="1016"/>
                  </a:cxn>
                </a:cxnLst>
                <a:rect l="0" t="0" r="r" b="b"/>
                <a:pathLst>
                  <a:path w="53" h="1017">
                    <a:moveTo>
                      <a:pt x="0" y="0"/>
                    </a:moveTo>
                    <a:lnTo>
                      <a:pt x="21" y="13"/>
                    </a:lnTo>
                    <a:lnTo>
                      <a:pt x="52" y="337"/>
                    </a:lnTo>
                    <a:lnTo>
                      <a:pt x="21" y="375"/>
                    </a:lnTo>
                    <a:lnTo>
                      <a:pt x="21" y="1016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5" name="Freeform 76"/>
              <p:cNvSpPr>
                <a:spLocks/>
              </p:cNvSpPr>
              <p:nvPr/>
            </p:nvSpPr>
            <p:spPr bwMode="auto">
              <a:xfrm>
                <a:off x="3727" y="1164"/>
                <a:ext cx="62" cy="10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9" y="18"/>
                  </a:cxn>
                  <a:cxn ang="0">
                    <a:pos x="61" y="337"/>
                  </a:cxn>
                  <a:cxn ang="0">
                    <a:pos x="29" y="373"/>
                  </a:cxn>
                  <a:cxn ang="0">
                    <a:pos x="29" y="1016"/>
                  </a:cxn>
                </a:cxnLst>
                <a:rect l="0" t="0" r="r" b="b"/>
                <a:pathLst>
                  <a:path w="62" h="1017">
                    <a:moveTo>
                      <a:pt x="0" y="0"/>
                    </a:moveTo>
                    <a:lnTo>
                      <a:pt x="29" y="18"/>
                    </a:lnTo>
                    <a:lnTo>
                      <a:pt x="61" y="337"/>
                    </a:lnTo>
                    <a:lnTo>
                      <a:pt x="29" y="373"/>
                    </a:lnTo>
                    <a:lnTo>
                      <a:pt x="29" y="1016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6" name="Freeform 77"/>
              <p:cNvSpPr>
                <a:spLocks/>
              </p:cNvSpPr>
              <p:nvPr/>
            </p:nvSpPr>
            <p:spPr bwMode="auto">
              <a:xfrm>
                <a:off x="3772" y="1164"/>
                <a:ext cx="51" cy="10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" y="20"/>
                  </a:cxn>
                  <a:cxn ang="0">
                    <a:pos x="50" y="338"/>
                  </a:cxn>
                  <a:cxn ang="0">
                    <a:pos x="19" y="373"/>
                  </a:cxn>
                  <a:cxn ang="0">
                    <a:pos x="19" y="1013"/>
                  </a:cxn>
                </a:cxnLst>
                <a:rect l="0" t="0" r="r" b="b"/>
                <a:pathLst>
                  <a:path w="51" h="1014">
                    <a:moveTo>
                      <a:pt x="0" y="0"/>
                    </a:moveTo>
                    <a:lnTo>
                      <a:pt x="19" y="20"/>
                    </a:lnTo>
                    <a:lnTo>
                      <a:pt x="50" y="338"/>
                    </a:lnTo>
                    <a:lnTo>
                      <a:pt x="19" y="373"/>
                    </a:lnTo>
                    <a:lnTo>
                      <a:pt x="19" y="1013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7" name="Freeform 78"/>
              <p:cNvSpPr>
                <a:spLocks/>
              </p:cNvSpPr>
              <p:nvPr/>
            </p:nvSpPr>
            <p:spPr bwMode="auto">
              <a:xfrm>
                <a:off x="3801" y="1164"/>
                <a:ext cx="53" cy="10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" y="13"/>
                  </a:cxn>
                  <a:cxn ang="0">
                    <a:pos x="52" y="335"/>
                  </a:cxn>
                  <a:cxn ang="0">
                    <a:pos x="21" y="371"/>
                  </a:cxn>
                  <a:cxn ang="0">
                    <a:pos x="21" y="1016"/>
                  </a:cxn>
                </a:cxnLst>
                <a:rect l="0" t="0" r="r" b="b"/>
                <a:pathLst>
                  <a:path w="53" h="1017">
                    <a:moveTo>
                      <a:pt x="0" y="0"/>
                    </a:moveTo>
                    <a:lnTo>
                      <a:pt x="21" y="13"/>
                    </a:lnTo>
                    <a:lnTo>
                      <a:pt x="52" y="335"/>
                    </a:lnTo>
                    <a:lnTo>
                      <a:pt x="21" y="371"/>
                    </a:lnTo>
                    <a:lnTo>
                      <a:pt x="21" y="1016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8" name="Freeform 79"/>
              <p:cNvSpPr>
                <a:spLocks/>
              </p:cNvSpPr>
              <p:nvPr/>
            </p:nvSpPr>
            <p:spPr bwMode="auto">
              <a:xfrm>
                <a:off x="3832" y="1164"/>
                <a:ext cx="53" cy="10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" y="13"/>
                  </a:cxn>
                  <a:cxn ang="0">
                    <a:pos x="52" y="335"/>
                  </a:cxn>
                  <a:cxn ang="0">
                    <a:pos x="21" y="370"/>
                  </a:cxn>
                  <a:cxn ang="0">
                    <a:pos x="21" y="1013"/>
                  </a:cxn>
                </a:cxnLst>
                <a:rect l="0" t="0" r="r" b="b"/>
                <a:pathLst>
                  <a:path w="53" h="1014">
                    <a:moveTo>
                      <a:pt x="0" y="0"/>
                    </a:moveTo>
                    <a:lnTo>
                      <a:pt x="21" y="13"/>
                    </a:lnTo>
                    <a:lnTo>
                      <a:pt x="52" y="335"/>
                    </a:lnTo>
                    <a:lnTo>
                      <a:pt x="21" y="370"/>
                    </a:lnTo>
                    <a:lnTo>
                      <a:pt x="21" y="1013"/>
                    </a:lnTo>
                  </a:path>
                </a:pathLst>
              </a:custGeom>
              <a:noFill/>
              <a:ln w="12700" cap="rnd" cmpd="sng">
                <a:solidFill>
                  <a:srgbClr val="676767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9" name="Rectangle 80"/>
              <p:cNvSpPr>
                <a:spLocks noChangeArrowheads="1"/>
              </p:cNvSpPr>
              <p:nvPr/>
            </p:nvSpPr>
            <p:spPr bwMode="auto">
              <a:xfrm>
                <a:off x="3884" y="1626"/>
                <a:ext cx="384" cy="490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0" name="Rectangle 81"/>
              <p:cNvSpPr>
                <a:spLocks noChangeArrowheads="1"/>
              </p:cNvSpPr>
              <p:nvPr/>
            </p:nvSpPr>
            <p:spPr bwMode="auto">
              <a:xfrm>
                <a:off x="3884" y="1725"/>
                <a:ext cx="384" cy="89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1" name="Rectangle 82"/>
              <p:cNvSpPr>
                <a:spLocks noChangeArrowheads="1"/>
              </p:cNvSpPr>
              <p:nvPr/>
            </p:nvSpPr>
            <p:spPr bwMode="auto">
              <a:xfrm>
                <a:off x="3884" y="1826"/>
                <a:ext cx="384" cy="8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2" name="Rectangle 83"/>
              <p:cNvSpPr>
                <a:spLocks noChangeArrowheads="1"/>
              </p:cNvSpPr>
              <p:nvPr/>
            </p:nvSpPr>
            <p:spPr bwMode="auto">
              <a:xfrm>
                <a:off x="3884" y="1924"/>
                <a:ext cx="384" cy="88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3" name="Rectangle 84"/>
              <p:cNvSpPr>
                <a:spLocks noChangeArrowheads="1"/>
              </p:cNvSpPr>
              <p:nvPr/>
            </p:nvSpPr>
            <p:spPr bwMode="auto">
              <a:xfrm>
                <a:off x="3943" y="1741"/>
                <a:ext cx="259" cy="53"/>
              </a:xfrm>
              <a:prstGeom prst="rect">
                <a:avLst/>
              </a:prstGeom>
              <a:solidFill>
                <a:srgbClr val="91919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4" name="Rectangle 85"/>
              <p:cNvSpPr>
                <a:spLocks noChangeArrowheads="1"/>
              </p:cNvSpPr>
              <p:nvPr/>
            </p:nvSpPr>
            <p:spPr bwMode="auto">
              <a:xfrm>
                <a:off x="3943" y="1841"/>
                <a:ext cx="259" cy="55"/>
              </a:xfrm>
              <a:prstGeom prst="rect">
                <a:avLst/>
              </a:prstGeom>
              <a:solidFill>
                <a:srgbClr val="91919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5" name="Freeform 86"/>
              <p:cNvSpPr>
                <a:spLocks/>
              </p:cNvSpPr>
              <p:nvPr/>
            </p:nvSpPr>
            <p:spPr bwMode="auto">
              <a:xfrm>
                <a:off x="4131" y="1638"/>
                <a:ext cx="34" cy="4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3" y="47"/>
                  </a:cxn>
                  <a:cxn ang="0">
                    <a:pos x="0" y="17"/>
                  </a:cxn>
                  <a:cxn ang="0">
                    <a:pos x="33" y="0"/>
                  </a:cxn>
                </a:cxnLst>
                <a:rect l="0" t="0" r="r" b="b"/>
                <a:pathLst>
                  <a:path w="34" h="48">
                    <a:moveTo>
                      <a:pt x="33" y="0"/>
                    </a:moveTo>
                    <a:lnTo>
                      <a:pt x="33" y="47"/>
                    </a:lnTo>
                    <a:lnTo>
                      <a:pt x="0" y="17"/>
                    </a:lnTo>
                    <a:lnTo>
                      <a:pt x="33" y="0"/>
                    </a:lnTo>
                  </a:path>
                </a:pathLst>
              </a:custGeom>
              <a:solidFill>
                <a:srgbClr val="6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6" name="Rectangle 87"/>
              <p:cNvSpPr>
                <a:spLocks noChangeArrowheads="1"/>
              </p:cNvSpPr>
              <p:nvPr/>
            </p:nvSpPr>
            <p:spPr bwMode="auto">
              <a:xfrm>
                <a:off x="3884" y="1626"/>
                <a:ext cx="384" cy="86"/>
              </a:xfrm>
              <a:prstGeom prst="rect">
                <a:avLst/>
              </a:prstGeom>
              <a:solidFill>
                <a:srgbClr val="A0A0A0"/>
              </a:solidFill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7" name="Freeform 88"/>
              <p:cNvSpPr>
                <a:spLocks/>
              </p:cNvSpPr>
              <p:nvPr/>
            </p:nvSpPr>
            <p:spPr bwMode="auto">
              <a:xfrm>
                <a:off x="4069" y="1638"/>
                <a:ext cx="65" cy="29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1" y="0"/>
                  </a:cxn>
                  <a:cxn ang="0">
                    <a:pos x="0" y="28"/>
                  </a:cxn>
                  <a:cxn ang="0">
                    <a:pos x="54" y="28"/>
                  </a:cxn>
                  <a:cxn ang="0">
                    <a:pos x="64" y="0"/>
                  </a:cxn>
                </a:cxnLst>
                <a:rect l="0" t="0" r="r" b="b"/>
                <a:pathLst>
                  <a:path w="65" h="29">
                    <a:moveTo>
                      <a:pt x="64" y="0"/>
                    </a:moveTo>
                    <a:lnTo>
                      <a:pt x="1" y="0"/>
                    </a:lnTo>
                    <a:lnTo>
                      <a:pt x="0" y="28"/>
                    </a:lnTo>
                    <a:lnTo>
                      <a:pt x="54" y="28"/>
                    </a:lnTo>
                    <a:lnTo>
                      <a:pt x="64" y="0"/>
                    </a:lnTo>
                  </a:path>
                </a:pathLst>
              </a:custGeom>
              <a:solidFill>
                <a:srgbClr val="80808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8" name="Freeform 89"/>
              <p:cNvSpPr>
                <a:spLocks/>
              </p:cNvSpPr>
              <p:nvPr/>
            </p:nvSpPr>
            <p:spPr bwMode="auto">
              <a:xfrm>
                <a:off x="4069" y="1674"/>
                <a:ext cx="169" cy="29"/>
              </a:xfrm>
              <a:custGeom>
                <a:avLst/>
                <a:gdLst/>
                <a:ahLst/>
                <a:cxnLst>
                  <a:cxn ang="0">
                    <a:pos x="168" y="28"/>
                  </a:cxn>
                  <a:cxn ang="0">
                    <a:pos x="1" y="28"/>
                  </a:cxn>
                  <a:cxn ang="0">
                    <a:pos x="0" y="0"/>
                  </a:cxn>
                  <a:cxn ang="0">
                    <a:pos x="156" y="0"/>
                  </a:cxn>
                  <a:cxn ang="0">
                    <a:pos x="168" y="28"/>
                  </a:cxn>
                </a:cxnLst>
                <a:rect l="0" t="0" r="r" b="b"/>
                <a:pathLst>
                  <a:path w="169" h="29">
                    <a:moveTo>
                      <a:pt x="168" y="28"/>
                    </a:moveTo>
                    <a:lnTo>
                      <a:pt x="1" y="28"/>
                    </a:lnTo>
                    <a:lnTo>
                      <a:pt x="0" y="0"/>
                    </a:lnTo>
                    <a:lnTo>
                      <a:pt x="156" y="0"/>
                    </a:lnTo>
                    <a:lnTo>
                      <a:pt x="168" y="28"/>
                    </a:lnTo>
                  </a:path>
                </a:pathLst>
              </a:custGeom>
              <a:solidFill>
                <a:srgbClr val="C0C0C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9" name="Freeform 90"/>
              <p:cNvSpPr>
                <a:spLocks/>
              </p:cNvSpPr>
              <p:nvPr/>
            </p:nvSpPr>
            <p:spPr bwMode="auto">
              <a:xfrm>
                <a:off x="4146" y="1648"/>
                <a:ext cx="92" cy="2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" y="0"/>
                  </a:cxn>
                  <a:cxn ang="0">
                    <a:pos x="0" y="28"/>
                  </a:cxn>
                  <a:cxn ang="0">
                    <a:pos x="81" y="28"/>
                  </a:cxn>
                  <a:cxn ang="0">
                    <a:pos x="91" y="0"/>
                  </a:cxn>
                </a:cxnLst>
                <a:rect l="0" t="0" r="r" b="b"/>
                <a:pathLst>
                  <a:path w="92" h="29">
                    <a:moveTo>
                      <a:pt x="91" y="0"/>
                    </a:moveTo>
                    <a:lnTo>
                      <a:pt x="1" y="0"/>
                    </a:lnTo>
                    <a:lnTo>
                      <a:pt x="0" y="28"/>
                    </a:lnTo>
                    <a:lnTo>
                      <a:pt x="81" y="28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80808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0" name="Freeform 91"/>
              <p:cNvSpPr>
                <a:spLocks/>
              </p:cNvSpPr>
              <p:nvPr/>
            </p:nvSpPr>
            <p:spPr bwMode="auto">
              <a:xfrm>
                <a:off x="4237" y="1648"/>
                <a:ext cx="36" cy="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7"/>
                  </a:cxn>
                  <a:cxn ang="0">
                    <a:pos x="35" y="12"/>
                  </a:cxn>
                  <a:cxn ang="0">
                    <a:pos x="0" y="0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lnTo>
                      <a:pt x="0" y="37"/>
                    </a:lnTo>
                    <a:lnTo>
                      <a:pt x="35" y="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1" name="Oval 92"/>
              <p:cNvSpPr>
                <a:spLocks noChangeArrowheads="1"/>
              </p:cNvSpPr>
              <p:nvPr/>
            </p:nvSpPr>
            <p:spPr bwMode="auto">
              <a:xfrm>
                <a:off x="4154" y="1683"/>
                <a:ext cx="28" cy="1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2" name="Freeform 93"/>
              <p:cNvSpPr>
                <a:spLocks/>
              </p:cNvSpPr>
              <p:nvPr/>
            </p:nvSpPr>
            <p:spPr bwMode="auto">
              <a:xfrm>
                <a:off x="3908" y="1664"/>
                <a:ext cx="342" cy="28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341" y="27"/>
                  </a:cxn>
                  <a:cxn ang="0">
                    <a:pos x="341" y="0"/>
                  </a:cxn>
                  <a:cxn ang="0">
                    <a:pos x="0" y="0"/>
                  </a:cxn>
                  <a:cxn ang="0">
                    <a:pos x="0" y="27"/>
                  </a:cxn>
                </a:cxnLst>
                <a:rect l="0" t="0" r="r" b="b"/>
                <a:pathLst>
                  <a:path w="342" h="28">
                    <a:moveTo>
                      <a:pt x="0" y="27"/>
                    </a:moveTo>
                    <a:lnTo>
                      <a:pt x="341" y="27"/>
                    </a:lnTo>
                    <a:lnTo>
                      <a:pt x="341" y="0"/>
                    </a:lnTo>
                    <a:lnTo>
                      <a:pt x="0" y="0"/>
                    </a:lnTo>
                    <a:lnTo>
                      <a:pt x="0" y="27"/>
                    </a:lnTo>
                  </a:path>
                </a:pathLst>
              </a:custGeom>
              <a:solidFill>
                <a:srgbClr val="60606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3" name="Freeform 94"/>
              <p:cNvSpPr>
                <a:spLocks/>
              </p:cNvSpPr>
              <p:nvPr/>
            </p:nvSpPr>
            <p:spPr bwMode="auto">
              <a:xfrm>
                <a:off x="3966" y="1756"/>
                <a:ext cx="223" cy="30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222" y="29"/>
                  </a:cxn>
                  <a:cxn ang="0">
                    <a:pos x="222" y="0"/>
                  </a:cxn>
                  <a:cxn ang="0">
                    <a:pos x="0" y="0"/>
                  </a:cxn>
                  <a:cxn ang="0">
                    <a:pos x="0" y="29"/>
                  </a:cxn>
                </a:cxnLst>
                <a:rect l="0" t="0" r="r" b="b"/>
                <a:pathLst>
                  <a:path w="223" h="30">
                    <a:moveTo>
                      <a:pt x="0" y="29"/>
                    </a:moveTo>
                    <a:lnTo>
                      <a:pt x="222" y="29"/>
                    </a:lnTo>
                    <a:lnTo>
                      <a:pt x="222" y="0"/>
                    </a:lnTo>
                    <a:lnTo>
                      <a:pt x="0" y="0"/>
                    </a:lnTo>
                    <a:lnTo>
                      <a:pt x="0" y="29"/>
                    </a:lnTo>
                  </a:path>
                </a:pathLst>
              </a:custGeom>
              <a:solidFill>
                <a:srgbClr val="80808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4" name="Freeform 95"/>
              <p:cNvSpPr>
                <a:spLocks/>
              </p:cNvSpPr>
              <p:nvPr/>
            </p:nvSpPr>
            <p:spPr bwMode="auto">
              <a:xfrm>
                <a:off x="4031" y="1778"/>
                <a:ext cx="104" cy="28"/>
              </a:xfrm>
              <a:custGeom>
                <a:avLst/>
                <a:gdLst/>
                <a:ahLst/>
                <a:cxnLst>
                  <a:cxn ang="0">
                    <a:pos x="1" y="27"/>
                  </a:cxn>
                  <a:cxn ang="0">
                    <a:pos x="0" y="0"/>
                  </a:cxn>
                  <a:cxn ang="0">
                    <a:pos x="96" y="0"/>
                  </a:cxn>
                  <a:cxn ang="0">
                    <a:pos x="103" y="27"/>
                  </a:cxn>
                </a:cxnLst>
                <a:rect l="0" t="0" r="r" b="b"/>
                <a:pathLst>
                  <a:path w="104" h="28">
                    <a:moveTo>
                      <a:pt x="1" y="27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103" y="27"/>
                    </a:lnTo>
                  </a:path>
                </a:pathLst>
              </a:custGeom>
              <a:noFill/>
              <a:ln w="12700" cap="rnd" cmpd="sng">
                <a:solidFill>
                  <a:srgbClr val="80808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5" name="Freeform 96"/>
              <p:cNvSpPr>
                <a:spLocks/>
              </p:cNvSpPr>
              <p:nvPr/>
            </p:nvSpPr>
            <p:spPr bwMode="auto">
              <a:xfrm>
                <a:off x="3750" y="1226"/>
                <a:ext cx="93" cy="82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0" y="0"/>
                  </a:cxn>
                  <a:cxn ang="0">
                    <a:pos x="3" y="81"/>
                  </a:cxn>
                  <a:cxn ang="0">
                    <a:pos x="92" y="81"/>
                  </a:cxn>
                  <a:cxn ang="0">
                    <a:pos x="85" y="0"/>
                  </a:cxn>
                </a:cxnLst>
                <a:rect l="0" t="0" r="r" b="b"/>
                <a:pathLst>
                  <a:path w="93" h="82">
                    <a:moveTo>
                      <a:pt x="85" y="0"/>
                    </a:moveTo>
                    <a:lnTo>
                      <a:pt x="0" y="0"/>
                    </a:lnTo>
                    <a:lnTo>
                      <a:pt x="3" y="81"/>
                    </a:lnTo>
                    <a:lnTo>
                      <a:pt x="92" y="81"/>
                    </a:lnTo>
                    <a:lnTo>
                      <a:pt x="85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676767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6" name="Freeform 97"/>
              <p:cNvSpPr>
                <a:spLocks/>
              </p:cNvSpPr>
              <p:nvPr/>
            </p:nvSpPr>
            <p:spPr bwMode="auto">
              <a:xfrm>
                <a:off x="3758" y="1360"/>
                <a:ext cx="97" cy="7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0"/>
                  </a:cxn>
                  <a:cxn ang="0">
                    <a:pos x="3" y="78"/>
                  </a:cxn>
                  <a:cxn ang="0">
                    <a:pos x="96" y="78"/>
                  </a:cxn>
                  <a:cxn ang="0">
                    <a:pos x="91" y="0"/>
                  </a:cxn>
                </a:cxnLst>
                <a:rect l="0" t="0" r="r" b="b"/>
                <a:pathLst>
                  <a:path w="97" h="79">
                    <a:moveTo>
                      <a:pt x="91" y="0"/>
                    </a:moveTo>
                    <a:lnTo>
                      <a:pt x="0" y="0"/>
                    </a:lnTo>
                    <a:lnTo>
                      <a:pt x="3" y="78"/>
                    </a:lnTo>
                    <a:lnTo>
                      <a:pt x="96" y="78"/>
                    </a:lnTo>
                    <a:lnTo>
                      <a:pt x="91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676767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7" name="Freeform 98"/>
              <p:cNvSpPr>
                <a:spLocks/>
              </p:cNvSpPr>
              <p:nvPr/>
            </p:nvSpPr>
            <p:spPr bwMode="auto">
              <a:xfrm>
                <a:off x="3899" y="1352"/>
                <a:ext cx="389" cy="9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4" y="94"/>
                  </a:cxn>
                  <a:cxn ang="0">
                    <a:pos x="388" y="94"/>
                  </a:cxn>
                  <a:cxn ang="0">
                    <a:pos x="375" y="0"/>
                  </a:cxn>
                  <a:cxn ang="0">
                    <a:pos x="0" y="1"/>
                  </a:cxn>
                </a:cxnLst>
                <a:rect l="0" t="0" r="r" b="b"/>
                <a:pathLst>
                  <a:path w="389" h="95">
                    <a:moveTo>
                      <a:pt x="0" y="1"/>
                    </a:moveTo>
                    <a:lnTo>
                      <a:pt x="14" y="94"/>
                    </a:lnTo>
                    <a:lnTo>
                      <a:pt x="388" y="94"/>
                    </a:lnTo>
                    <a:lnTo>
                      <a:pt x="375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676767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8" name="Freeform 99"/>
              <p:cNvSpPr>
                <a:spLocks/>
              </p:cNvSpPr>
              <p:nvPr/>
            </p:nvSpPr>
            <p:spPr bwMode="auto">
              <a:xfrm>
                <a:off x="3980" y="1373"/>
                <a:ext cx="33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" y="0"/>
                  </a:cxn>
                  <a:cxn ang="0">
                    <a:pos x="32" y="29"/>
                  </a:cxn>
                  <a:cxn ang="0">
                    <a:pos x="0" y="29"/>
                  </a:cxn>
                  <a:cxn ang="0">
                    <a:pos x="0" y="0"/>
                  </a:cxn>
                </a:cxnLst>
                <a:rect l="0" t="0" r="r" b="b"/>
                <a:pathLst>
                  <a:path w="33" h="30">
                    <a:moveTo>
                      <a:pt x="0" y="0"/>
                    </a:moveTo>
                    <a:lnTo>
                      <a:pt x="32" y="0"/>
                    </a:lnTo>
                    <a:lnTo>
                      <a:pt x="32" y="29"/>
                    </a:lnTo>
                    <a:lnTo>
                      <a:pt x="0" y="2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9" name="Freeform 100"/>
              <p:cNvSpPr>
                <a:spLocks/>
              </p:cNvSpPr>
              <p:nvPr/>
            </p:nvSpPr>
            <p:spPr bwMode="auto">
              <a:xfrm>
                <a:off x="3980" y="1403"/>
                <a:ext cx="33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" y="0"/>
                  </a:cxn>
                  <a:cxn ang="0">
                    <a:pos x="32" y="27"/>
                  </a:cxn>
                  <a:cxn ang="0">
                    <a:pos x="0" y="27"/>
                  </a:cxn>
                  <a:cxn ang="0">
                    <a:pos x="0" y="0"/>
                  </a:cxn>
                </a:cxnLst>
                <a:rect l="0" t="0" r="r" b="b"/>
                <a:pathLst>
                  <a:path w="33" h="28">
                    <a:moveTo>
                      <a:pt x="0" y="0"/>
                    </a:moveTo>
                    <a:lnTo>
                      <a:pt x="32" y="0"/>
                    </a:lnTo>
                    <a:lnTo>
                      <a:pt x="32" y="27"/>
                    </a:ln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0" name="Freeform 101"/>
              <p:cNvSpPr>
                <a:spLocks/>
              </p:cNvSpPr>
              <p:nvPr/>
            </p:nvSpPr>
            <p:spPr bwMode="auto">
              <a:xfrm>
                <a:off x="4075" y="1386"/>
                <a:ext cx="38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" y="0"/>
                  </a:cxn>
                  <a:cxn ang="0">
                    <a:pos x="37" y="27"/>
                  </a:cxn>
                  <a:cxn ang="0">
                    <a:pos x="0" y="27"/>
                  </a:cxn>
                  <a:cxn ang="0">
                    <a:pos x="0" y="0"/>
                  </a:cxn>
                </a:cxnLst>
                <a:rect l="0" t="0" r="r" b="b"/>
                <a:pathLst>
                  <a:path w="38" h="28">
                    <a:moveTo>
                      <a:pt x="0" y="0"/>
                    </a:moveTo>
                    <a:lnTo>
                      <a:pt x="37" y="0"/>
                    </a:lnTo>
                    <a:lnTo>
                      <a:pt x="37" y="27"/>
                    </a:ln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8000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1" name="Oval 102"/>
              <p:cNvSpPr>
                <a:spLocks noChangeArrowheads="1"/>
              </p:cNvSpPr>
              <p:nvPr/>
            </p:nvSpPr>
            <p:spPr bwMode="auto">
              <a:xfrm>
                <a:off x="3928" y="1386"/>
                <a:ext cx="34" cy="27"/>
              </a:xfrm>
              <a:prstGeom prst="ellipse">
                <a:avLst/>
              </a:prstGeom>
              <a:solidFill>
                <a:srgbClr val="20202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2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466" name="Picture 8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29124" y="2928934"/>
              <a:ext cx="899766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7" name="Picture 8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0430" y="2928934"/>
              <a:ext cx="899766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9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40941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真正的负载均衡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1"/>
          <p:cNvSpPr>
            <a:spLocks noChangeArrowheads="1"/>
          </p:cNvSpPr>
          <p:nvPr/>
        </p:nvSpPr>
        <p:spPr bwMode="auto">
          <a:xfrm>
            <a:off x="598488" y="1000108"/>
            <a:ext cx="8001000" cy="3278187"/>
          </a:xfrm>
          <a:prstGeom prst="ellipse">
            <a:avLst/>
          </a:prstGeom>
          <a:gradFill rotWithShape="1">
            <a:gsLst>
              <a:gs pos="0">
                <a:srgbClr val="FFCC00"/>
              </a:gs>
              <a:gs pos="100000">
                <a:srgbClr val="FFCC00">
                  <a:gamma/>
                  <a:shade val="66275"/>
                  <a:invGamma/>
                </a:srgbClr>
              </a:gs>
            </a:gsLst>
            <a:lin ang="5400000" scaled="1"/>
          </a:gradFill>
          <a:ln w="9525">
            <a:solidFill>
              <a:srgbClr val="5F5F5F"/>
            </a:solidFill>
            <a:round/>
            <a:headEnd/>
            <a:tailEnd/>
          </a:ln>
          <a:effectLst>
            <a:outerShdw dist="107763" dir="2700000" algn="ctr" rotWithShape="0">
              <a:srgbClr val="663300">
                <a:alpha val="27000"/>
              </a:srgbClr>
            </a:outerShdw>
          </a:effectLst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账户挂式解挂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Oval 52"/>
          <p:cNvSpPr>
            <a:spLocks noChangeArrowheads="1"/>
          </p:cNvSpPr>
          <p:nvPr/>
        </p:nvSpPr>
        <p:spPr bwMode="auto">
          <a:xfrm>
            <a:off x="1962150" y="1687495"/>
            <a:ext cx="5197475" cy="2041525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92457" dir="4443276" algn="ctr" rotWithShape="0">
              <a:srgbClr val="663300"/>
            </a:outerShdw>
          </a:effectLst>
        </p:spPr>
        <p:txBody>
          <a:bodyPr wrap="none"/>
          <a:lstStyle/>
          <a:p>
            <a:pPr algn="ctr"/>
            <a:endParaRPr lang="zh-CN" altLang="zh-CN" sz="12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Oval 54"/>
          <p:cNvSpPr>
            <a:spLocks noChangeArrowheads="1"/>
          </p:cNvSpPr>
          <p:nvPr/>
        </p:nvSpPr>
        <p:spPr bwMode="auto">
          <a:xfrm>
            <a:off x="2719388" y="3094020"/>
            <a:ext cx="3656012" cy="1663700"/>
          </a:xfrm>
          <a:prstGeom prst="ellipse">
            <a:avLst/>
          </a:prstGeom>
          <a:solidFill>
            <a:srgbClr val="66FF33">
              <a:alpha val="7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>
              <a:lnSpc>
                <a:spcPct val="80000"/>
              </a:lnSpc>
            </a:pPr>
            <a:endParaRPr lang="zh-CN" altLang="zh-CN" sz="9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55"/>
          <p:cNvSpPr>
            <a:spLocks noChangeArrowheads="1"/>
          </p:cNvSpPr>
          <p:nvPr/>
        </p:nvSpPr>
        <p:spPr bwMode="auto">
          <a:xfrm>
            <a:off x="2711450" y="2411395"/>
            <a:ext cx="3656013" cy="1184275"/>
          </a:xfrm>
          <a:prstGeom prst="ellipse">
            <a:avLst/>
          </a:prstGeom>
          <a:solidFill>
            <a:srgbClr val="FF6600"/>
          </a:solidFill>
          <a:ln w="12700">
            <a:solidFill>
              <a:srgbClr val="FFFFFF"/>
            </a:solidFill>
            <a:prstDash val="sysDot"/>
            <a:round/>
            <a:headEnd/>
            <a:tailEnd/>
          </a:ln>
          <a:effectLst>
            <a:outerShdw dist="68392" dir="4091915" algn="ctr" rotWithShape="0">
              <a:srgbClr val="663300"/>
            </a:outerShdw>
          </a:effectLst>
        </p:spPr>
        <p:txBody>
          <a:bodyPr wrap="none" tIns="10800"/>
          <a:lstStyle/>
          <a:p>
            <a:pPr algn="ctr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val 56"/>
          <p:cNvSpPr>
            <a:spLocks noChangeArrowheads="1"/>
          </p:cNvSpPr>
          <p:nvPr/>
        </p:nvSpPr>
        <p:spPr bwMode="auto">
          <a:xfrm>
            <a:off x="4953000" y="2884470"/>
            <a:ext cx="903288" cy="369888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8100" dir="5400000" algn="ctr" rotWithShape="0">
              <a:srgbClr val="000000">
                <a:alpha val="3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身份认证</a:t>
            </a:r>
            <a:r>
              <a:rPr lang="en-US" altLang="ko-KR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ko-KR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val 57"/>
          <p:cNvSpPr>
            <a:spLocks noChangeArrowheads="1"/>
          </p:cNvSpPr>
          <p:nvPr/>
        </p:nvSpPr>
        <p:spPr bwMode="auto">
          <a:xfrm>
            <a:off x="3379788" y="2884470"/>
            <a:ext cx="960437" cy="369888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8100" dir="5400000" algn="ctr" rotWithShape="0">
              <a:srgbClr val="000000">
                <a:alpha val="30000"/>
              </a:srgbClr>
            </a:outerShdw>
          </a:effectLst>
        </p:spPr>
        <p:txBody>
          <a:bodyPr wrap="none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手机充值</a:t>
            </a:r>
            <a:endParaRPr lang="en-US" altLang="ko-KR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58"/>
          <p:cNvSpPr>
            <a:spLocks noChangeArrowheads="1"/>
          </p:cNvSpPr>
          <p:nvPr/>
        </p:nvSpPr>
        <p:spPr bwMode="auto">
          <a:xfrm>
            <a:off x="3286116" y="1956264"/>
            <a:ext cx="2509839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30000"/>
              </a:lnSpc>
              <a:spcBef>
                <a:spcPct val="50000"/>
              </a:spcBef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WAP</a:t>
            </a: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门户</a:t>
            </a:r>
            <a:endParaRPr lang="en-US" altLang="ko-KR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Oval 59"/>
          <p:cNvSpPr>
            <a:spLocks noChangeArrowheads="1"/>
          </p:cNvSpPr>
          <p:nvPr/>
        </p:nvSpPr>
        <p:spPr bwMode="auto">
          <a:xfrm>
            <a:off x="2963863" y="4141770"/>
            <a:ext cx="674687" cy="615950"/>
          </a:xfrm>
          <a:prstGeom prst="ellipse">
            <a:avLst/>
          </a:prstGeom>
          <a:solidFill>
            <a:srgbClr val="2BB4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1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NFC</a:t>
            </a:r>
            <a:endParaRPr lang="en-US" altLang="ko-KR" sz="1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Oval 61"/>
          <p:cNvSpPr>
            <a:spLocks noChangeArrowheads="1"/>
          </p:cNvSpPr>
          <p:nvPr/>
        </p:nvSpPr>
        <p:spPr bwMode="auto">
          <a:xfrm>
            <a:off x="4221163" y="4163995"/>
            <a:ext cx="674687" cy="617538"/>
          </a:xfrm>
          <a:prstGeom prst="ellipse">
            <a:avLst/>
          </a:prstGeom>
          <a:solidFill>
            <a:srgbClr val="2BB4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en-US" altLang="zh-CN" sz="1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RF-SIM</a:t>
            </a:r>
            <a:endParaRPr lang="en-US" altLang="ko-KR" sz="1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Oval 63"/>
          <p:cNvSpPr>
            <a:spLocks noChangeArrowheads="1"/>
          </p:cNvSpPr>
          <p:nvPr/>
        </p:nvSpPr>
        <p:spPr bwMode="auto">
          <a:xfrm>
            <a:off x="5446713" y="4163995"/>
            <a:ext cx="673100" cy="617538"/>
          </a:xfrm>
          <a:prstGeom prst="ellipse">
            <a:avLst/>
          </a:prstGeom>
          <a:solidFill>
            <a:srgbClr val="2BB4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en-US" altLang="zh-CN" sz="10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SIMPASS</a:t>
            </a:r>
            <a:endParaRPr lang="en-US" altLang="ko-KR" sz="10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AutoShape 64"/>
          <p:cNvSpPr>
            <a:spLocks noChangeArrowheads="1"/>
          </p:cNvSpPr>
          <p:nvPr/>
        </p:nvSpPr>
        <p:spPr bwMode="auto">
          <a:xfrm rot="19016488">
            <a:off x="2720976" y="4731935"/>
            <a:ext cx="387350" cy="171450"/>
          </a:xfrm>
          <a:prstGeom prst="leftRightArrow">
            <a:avLst>
              <a:gd name="adj1" fmla="val 50000"/>
              <a:gd name="adj2" fmla="val 45185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AutoShape 65"/>
          <p:cNvSpPr>
            <a:spLocks noChangeArrowheads="1"/>
          </p:cNvSpPr>
          <p:nvPr/>
        </p:nvSpPr>
        <p:spPr bwMode="auto">
          <a:xfrm>
            <a:off x="4457701" y="4837107"/>
            <a:ext cx="257175" cy="411162"/>
          </a:xfrm>
          <a:prstGeom prst="upDownArrow">
            <a:avLst>
              <a:gd name="adj1" fmla="val 50000"/>
              <a:gd name="adj2" fmla="val 31975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AutoShape 66"/>
          <p:cNvSpPr>
            <a:spLocks noChangeArrowheads="1"/>
          </p:cNvSpPr>
          <p:nvPr/>
        </p:nvSpPr>
        <p:spPr bwMode="auto">
          <a:xfrm rot="2583512" flipH="1">
            <a:off x="6107112" y="4731935"/>
            <a:ext cx="387350" cy="171450"/>
          </a:xfrm>
          <a:prstGeom prst="leftRightArrow">
            <a:avLst>
              <a:gd name="adj1" fmla="val 50000"/>
              <a:gd name="adj2" fmla="val 45185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71"/>
          <p:cNvSpPr>
            <a:spLocks noChangeArrowheads="1"/>
          </p:cNvSpPr>
          <p:nvPr/>
        </p:nvSpPr>
        <p:spPr bwMode="auto">
          <a:xfrm>
            <a:off x="2481259" y="2133577"/>
            <a:ext cx="1590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门户业务移植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5748338" y="5102208"/>
            <a:ext cx="1365250" cy="641350"/>
            <a:chOff x="4479" y="2494"/>
            <a:chExt cx="1094" cy="1341"/>
          </a:xfrm>
        </p:grpSpPr>
        <p:sp>
          <p:nvSpPr>
            <p:cNvPr id="19" name="Oval 74"/>
            <p:cNvSpPr>
              <a:spLocks noChangeArrowheads="1"/>
            </p:cNvSpPr>
            <p:nvPr/>
          </p:nvSpPr>
          <p:spPr bwMode="auto">
            <a:xfrm>
              <a:off x="4479" y="2643"/>
              <a:ext cx="1094" cy="1192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50000">
                  <a:srgbClr val="777777"/>
                </a:gs>
                <a:gs pos="100000">
                  <a:srgbClr val="B2B2B2"/>
                </a:gs>
              </a:gsLst>
              <a:lin ang="0" scaled="1"/>
            </a:gradFill>
            <a:ln w="254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Oval 75"/>
            <p:cNvSpPr>
              <a:spLocks noChangeArrowheads="1"/>
            </p:cNvSpPr>
            <p:nvPr/>
          </p:nvSpPr>
          <p:spPr bwMode="auto">
            <a:xfrm>
              <a:off x="4479" y="2494"/>
              <a:ext cx="1094" cy="1192"/>
            </a:xfrm>
            <a:prstGeom prst="ellipse">
              <a:avLst/>
            </a:prstGeom>
            <a:gradFill rotWithShape="0">
              <a:gsLst>
                <a:gs pos="0">
                  <a:srgbClr val="DDDDDD"/>
                </a:gs>
                <a:gs pos="100000">
                  <a:srgbClr val="B2B2B2"/>
                </a:gs>
              </a:gsLst>
              <a:lin ang="18900000" scaled="1"/>
            </a:gradFill>
            <a:ln w="254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Rectangle 78"/>
          <p:cNvSpPr>
            <a:spLocks noChangeArrowheads="1"/>
          </p:cNvSpPr>
          <p:nvPr/>
        </p:nvSpPr>
        <p:spPr bwMode="auto">
          <a:xfrm>
            <a:off x="6048375" y="5778483"/>
            <a:ext cx="838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手机用户</a:t>
            </a:r>
            <a:endParaRPr lang="ko-KR" altLang="en-US" sz="1400" dirty="0">
              <a:solidFill>
                <a:schemeClr val="tx1"/>
              </a:solidFill>
              <a:latin typeface="微软雅黑" pitchFamily="34" charset="-122"/>
              <a:ea typeface="HY견고딕" pitchFamily="18" charset="-127"/>
            </a:endParaRPr>
          </a:p>
        </p:txBody>
      </p:sp>
      <p:sp>
        <p:nvSpPr>
          <p:cNvPr id="22" name="AutoShape 79"/>
          <p:cNvSpPr>
            <a:spLocks noChangeArrowheads="1"/>
          </p:cNvSpPr>
          <p:nvPr/>
        </p:nvSpPr>
        <p:spPr bwMode="auto">
          <a:xfrm>
            <a:off x="4264025" y="2195495"/>
            <a:ext cx="612775" cy="446088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Oval 80"/>
          <p:cNvSpPr>
            <a:spLocks noChangeArrowheads="1"/>
          </p:cNvSpPr>
          <p:nvPr/>
        </p:nvSpPr>
        <p:spPr bwMode="auto">
          <a:xfrm>
            <a:off x="4157663" y="3087670"/>
            <a:ext cx="1017587" cy="422275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8100" dir="5400000" algn="ctr" rotWithShape="0">
              <a:srgbClr val="000000">
                <a:alpha val="30000"/>
              </a:srgbClr>
            </a:outerShdw>
          </a:effectLst>
        </p:spPr>
        <p:txBody>
          <a:bodyPr wrap="none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手机支付</a:t>
            </a:r>
            <a:endParaRPr lang="en-US" altLang="ko-KR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81" descr="고객아이콘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6775" y="4902183"/>
            <a:ext cx="522288" cy="676275"/>
          </a:xfrm>
          <a:prstGeom prst="rect">
            <a:avLst/>
          </a:prstGeom>
          <a:noFill/>
        </p:spPr>
      </p:pic>
      <p:pic>
        <p:nvPicPr>
          <p:cNvPr id="25" name="Picture 82" descr="고객아이콘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3975" y="4870433"/>
            <a:ext cx="523875" cy="682625"/>
          </a:xfrm>
          <a:prstGeom prst="rect">
            <a:avLst/>
          </a:prstGeom>
          <a:noFill/>
        </p:spPr>
      </p:pic>
      <p:grpSp>
        <p:nvGrpSpPr>
          <p:cNvPr id="6" name="Group 83"/>
          <p:cNvGrpSpPr>
            <a:grpSpLocks/>
          </p:cNvGrpSpPr>
          <p:nvPr/>
        </p:nvGrpSpPr>
        <p:grpSpPr bwMode="auto">
          <a:xfrm>
            <a:off x="3938588" y="5351445"/>
            <a:ext cx="1365250" cy="641350"/>
            <a:chOff x="4479" y="2494"/>
            <a:chExt cx="1094" cy="1341"/>
          </a:xfrm>
        </p:grpSpPr>
        <p:sp>
          <p:nvSpPr>
            <p:cNvPr id="27" name="Oval 84"/>
            <p:cNvSpPr>
              <a:spLocks noChangeArrowheads="1"/>
            </p:cNvSpPr>
            <p:nvPr/>
          </p:nvSpPr>
          <p:spPr bwMode="auto">
            <a:xfrm>
              <a:off x="4479" y="2643"/>
              <a:ext cx="1094" cy="1192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50000">
                  <a:srgbClr val="777777"/>
                </a:gs>
                <a:gs pos="100000">
                  <a:srgbClr val="B2B2B2"/>
                </a:gs>
              </a:gsLst>
              <a:lin ang="0" scaled="1"/>
            </a:gradFill>
            <a:ln w="254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Oval 85"/>
            <p:cNvSpPr>
              <a:spLocks noChangeArrowheads="1"/>
            </p:cNvSpPr>
            <p:nvPr/>
          </p:nvSpPr>
          <p:spPr bwMode="auto">
            <a:xfrm>
              <a:off x="4479" y="2494"/>
              <a:ext cx="1094" cy="1192"/>
            </a:xfrm>
            <a:prstGeom prst="ellipse">
              <a:avLst/>
            </a:prstGeom>
            <a:gradFill rotWithShape="0">
              <a:gsLst>
                <a:gs pos="0">
                  <a:srgbClr val="DDDDDD"/>
                </a:gs>
                <a:gs pos="100000">
                  <a:srgbClr val="B2B2B2"/>
                </a:gs>
              </a:gsLst>
              <a:lin ang="18900000" scaled="1"/>
            </a:gradFill>
            <a:ln w="254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9" name="Picture 86" descr="고객아이콘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7025" y="5151420"/>
            <a:ext cx="522288" cy="676275"/>
          </a:xfrm>
          <a:prstGeom prst="rect">
            <a:avLst/>
          </a:prstGeom>
          <a:noFill/>
        </p:spPr>
      </p:pic>
      <p:pic>
        <p:nvPicPr>
          <p:cNvPr id="30" name="Picture 87" descr="고객아이콘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4225" y="5119670"/>
            <a:ext cx="523875" cy="682625"/>
          </a:xfrm>
          <a:prstGeom prst="rect">
            <a:avLst/>
          </a:prstGeom>
          <a:noFill/>
        </p:spPr>
      </p:pic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2138363" y="5121258"/>
            <a:ext cx="1365250" cy="641350"/>
            <a:chOff x="4479" y="2494"/>
            <a:chExt cx="1094" cy="1341"/>
          </a:xfrm>
        </p:grpSpPr>
        <p:sp>
          <p:nvSpPr>
            <p:cNvPr id="32" name="Oval 89"/>
            <p:cNvSpPr>
              <a:spLocks noChangeArrowheads="1"/>
            </p:cNvSpPr>
            <p:nvPr/>
          </p:nvSpPr>
          <p:spPr bwMode="auto">
            <a:xfrm>
              <a:off x="4479" y="2643"/>
              <a:ext cx="1094" cy="1192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50000">
                  <a:srgbClr val="777777"/>
                </a:gs>
                <a:gs pos="100000">
                  <a:srgbClr val="B2B2B2"/>
                </a:gs>
              </a:gsLst>
              <a:lin ang="0" scaled="1"/>
            </a:gradFill>
            <a:ln w="254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Oval 90"/>
            <p:cNvSpPr>
              <a:spLocks noChangeArrowheads="1"/>
            </p:cNvSpPr>
            <p:nvPr/>
          </p:nvSpPr>
          <p:spPr bwMode="auto">
            <a:xfrm>
              <a:off x="4479" y="2494"/>
              <a:ext cx="1094" cy="1192"/>
            </a:xfrm>
            <a:prstGeom prst="ellipse">
              <a:avLst/>
            </a:prstGeom>
            <a:gradFill rotWithShape="0">
              <a:gsLst>
                <a:gs pos="0">
                  <a:srgbClr val="DDDDDD"/>
                </a:gs>
                <a:gs pos="100000">
                  <a:srgbClr val="B2B2B2"/>
                </a:gs>
              </a:gsLst>
              <a:lin ang="18900000" scaled="1"/>
            </a:gradFill>
            <a:ln w="254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4" name="Picture 91" descr="고객아이콘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4575" y="4959333"/>
            <a:ext cx="522288" cy="676275"/>
          </a:xfrm>
          <a:prstGeom prst="rect">
            <a:avLst/>
          </a:prstGeom>
          <a:noFill/>
        </p:spPr>
      </p:pic>
      <p:pic>
        <p:nvPicPr>
          <p:cNvPr id="35" name="Picture 92" descr="고객아이콘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7963" y="4927583"/>
            <a:ext cx="523875" cy="682625"/>
          </a:xfrm>
          <a:prstGeom prst="rect">
            <a:avLst/>
          </a:prstGeom>
          <a:noFill/>
        </p:spPr>
      </p:pic>
      <p:sp>
        <p:nvSpPr>
          <p:cNvPr id="36" name="Rectangle 93"/>
          <p:cNvSpPr>
            <a:spLocks noChangeArrowheads="1"/>
          </p:cNvSpPr>
          <p:nvPr/>
        </p:nvSpPr>
        <p:spPr bwMode="auto">
          <a:xfrm>
            <a:off x="2292350" y="3816333"/>
            <a:ext cx="4572000" cy="3139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endParaRPr lang="en-US" altLang="ko-KR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96"/>
          <p:cNvSpPr>
            <a:spLocks noChangeArrowheads="1"/>
          </p:cNvSpPr>
          <p:nvPr/>
        </p:nvSpPr>
        <p:spPr bwMode="auto">
          <a:xfrm>
            <a:off x="3963616" y="2641165"/>
            <a:ext cx="119295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支付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认证</a:t>
            </a:r>
            <a:endParaRPr lang="en-US" altLang="ko-KR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78"/>
          <p:cNvSpPr>
            <a:spLocks noChangeArrowheads="1"/>
          </p:cNvSpPr>
          <p:nvPr/>
        </p:nvSpPr>
        <p:spPr bwMode="auto">
          <a:xfrm>
            <a:off x="4214810" y="5991229"/>
            <a:ext cx="838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手机用户</a:t>
            </a:r>
            <a:endParaRPr lang="ko-KR" altLang="en-US" sz="1400" dirty="0">
              <a:solidFill>
                <a:schemeClr val="tx1"/>
              </a:solidFill>
              <a:latin typeface="微软雅黑" pitchFamily="34" charset="-122"/>
              <a:ea typeface="HY견고딕" pitchFamily="18" charset="-127"/>
            </a:endParaRPr>
          </a:p>
        </p:txBody>
      </p:sp>
      <p:sp>
        <p:nvSpPr>
          <p:cNvPr id="39" name="Rectangle 78"/>
          <p:cNvSpPr>
            <a:spLocks noChangeArrowheads="1"/>
          </p:cNvSpPr>
          <p:nvPr/>
        </p:nvSpPr>
        <p:spPr bwMode="auto">
          <a:xfrm>
            <a:off x="2376478" y="5848353"/>
            <a:ext cx="8382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手机用户</a:t>
            </a:r>
            <a:endParaRPr lang="ko-KR" altLang="en-US" sz="1400" dirty="0">
              <a:solidFill>
                <a:schemeClr val="tx1"/>
              </a:solidFill>
              <a:latin typeface="微软雅黑" pitchFamily="34" charset="-122"/>
              <a:ea typeface="HY견고딕" pitchFamily="18" charset="-127"/>
            </a:endParaRPr>
          </a:p>
        </p:txBody>
      </p:sp>
      <p:sp>
        <p:nvSpPr>
          <p:cNvPr id="40" name="Rectangle 96"/>
          <p:cNvSpPr>
            <a:spLocks noChangeArrowheads="1"/>
          </p:cNvSpPr>
          <p:nvPr/>
        </p:nvSpPr>
        <p:spPr bwMode="auto">
          <a:xfrm>
            <a:off x="3929058" y="1253065"/>
            <a:ext cx="123142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SMS</a:t>
            </a:r>
            <a:r>
              <a:rPr lang="zh-CN" altLang="en-US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短信</a:t>
            </a:r>
            <a:endParaRPr lang="zh-CN" altLang="en-US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Rectangle 71"/>
          <p:cNvSpPr>
            <a:spLocks noChangeArrowheads="1"/>
          </p:cNvSpPr>
          <p:nvPr/>
        </p:nvSpPr>
        <p:spPr bwMode="auto">
          <a:xfrm>
            <a:off x="4695837" y="2051025"/>
            <a:ext cx="1590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自助办理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Rectangle 71"/>
          <p:cNvSpPr>
            <a:spLocks noChangeArrowheads="1"/>
          </p:cNvSpPr>
          <p:nvPr/>
        </p:nvSpPr>
        <p:spPr bwMode="auto">
          <a:xfrm>
            <a:off x="5695969" y="2419329"/>
            <a:ext cx="1590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信息查询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Rectangle 71"/>
          <p:cNvSpPr>
            <a:spLocks noChangeArrowheads="1"/>
          </p:cNvSpPr>
          <p:nvPr/>
        </p:nvSpPr>
        <p:spPr bwMode="auto">
          <a:xfrm>
            <a:off x="1643042" y="2562205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各种业务办理</a:t>
            </a:r>
          </a:p>
        </p:txBody>
      </p:sp>
      <p:sp>
        <p:nvSpPr>
          <p:cNvPr id="44" name="Rectangle 71"/>
          <p:cNvSpPr>
            <a:spLocks noChangeArrowheads="1"/>
          </p:cNvSpPr>
          <p:nvPr/>
        </p:nvSpPr>
        <p:spPr bwMode="auto">
          <a:xfrm>
            <a:off x="5848369" y="2776519"/>
            <a:ext cx="1590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统计查询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auto">
          <a:xfrm>
            <a:off x="1000100" y="1704949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业务办理</a:t>
            </a:r>
          </a:p>
        </p:txBody>
      </p:sp>
      <p:sp>
        <p:nvSpPr>
          <p:cNvPr id="46" name="Rectangle 71"/>
          <p:cNvSpPr>
            <a:spLocks noChangeArrowheads="1"/>
          </p:cNvSpPr>
          <p:nvPr/>
        </p:nvSpPr>
        <p:spPr bwMode="auto">
          <a:xfrm>
            <a:off x="1928794" y="1336645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业务信息提醒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500034" y="2336777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人性化提醒</a:t>
            </a:r>
          </a:p>
        </p:txBody>
      </p:sp>
      <p:sp>
        <p:nvSpPr>
          <p:cNvPr id="48" name="Rectangle 71"/>
          <p:cNvSpPr>
            <a:spLocks noChangeArrowheads="1"/>
          </p:cNvSpPr>
          <p:nvPr/>
        </p:nvSpPr>
        <p:spPr bwMode="auto">
          <a:xfrm>
            <a:off x="5429256" y="1336645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账户查询</a:t>
            </a:r>
          </a:p>
        </p:txBody>
      </p:sp>
      <p:sp>
        <p:nvSpPr>
          <p:cNvPr id="49" name="Rectangle 71"/>
          <p:cNvSpPr>
            <a:spLocks noChangeArrowheads="1"/>
          </p:cNvSpPr>
          <p:nvPr/>
        </p:nvSpPr>
        <p:spPr bwMode="auto">
          <a:xfrm>
            <a:off x="6215074" y="1765273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余额不足提醒</a:t>
            </a:r>
          </a:p>
        </p:txBody>
      </p:sp>
      <p:sp>
        <p:nvSpPr>
          <p:cNvPr id="50" name="Rectangle 71"/>
          <p:cNvSpPr>
            <a:spLocks noChangeArrowheads="1"/>
          </p:cNvSpPr>
          <p:nvPr/>
        </p:nvSpPr>
        <p:spPr bwMode="auto">
          <a:xfrm>
            <a:off x="7000892" y="2479653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换卡通知</a:t>
            </a:r>
          </a:p>
        </p:txBody>
      </p:sp>
      <p:sp>
        <p:nvSpPr>
          <p:cNvPr id="51" name="Rectangle 71"/>
          <p:cNvSpPr>
            <a:spLocks noChangeArrowheads="1"/>
          </p:cNvSpPr>
          <p:nvPr/>
        </p:nvSpPr>
        <p:spPr bwMode="auto">
          <a:xfrm>
            <a:off x="6643702" y="3133709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账单服务</a:t>
            </a:r>
          </a:p>
        </p:txBody>
      </p:sp>
      <p:sp>
        <p:nvSpPr>
          <p:cNvPr id="52" name="Rectangle 71"/>
          <p:cNvSpPr>
            <a:spLocks noChangeArrowheads="1"/>
          </p:cNvSpPr>
          <p:nvPr/>
        </p:nvSpPr>
        <p:spPr bwMode="auto">
          <a:xfrm>
            <a:off x="500034" y="2990833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规章制度宣传</a:t>
            </a:r>
          </a:p>
        </p:txBody>
      </p:sp>
      <p:pic>
        <p:nvPicPr>
          <p:cNvPr id="53" name="Picture 23" descr="F:\我的文档\My Pictures\1153308019608_1s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9672" y="3765537"/>
            <a:ext cx="3937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22" descr="F:\我的文档\My Pictures\1150190300069-0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7928" y="3765542"/>
            <a:ext cx="40005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Rectangle 71"/>
          <p:cNvSpPr>
            <a:spLocks noChangeArrowheads="1"/>
          </p:cNvSpPr>
          <p:nvPr/>
        </p:nvSpPr>
        <p:spPr bwMode="auto">
          <a:xfrm>
            <a:off x="1285852" y="3562337"/>
            <a:ext cx="185738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Rectangle 71"/>
          <p:cNvSpPr>
            <a:spLocks noChangeArrowheads="1"/>
          </p:cNvSpPr>
          <p:nvPr/>
        </p:nvSpPr>
        <p:spPr bwMode="auto">
          <a:xfrm>
            <a:off x="2143108" y="2979719"/>
            <a:ext cx="633418" cy="34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5000"/>
              </a:lnSpc>
              <a:spcBef>
                <a:spcPct val="50000"/>
              </a:spcBef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40941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手机一卡通业务规划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571472" y="2895600"/>
            <a:ext cx="7962928" cy="320040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3810000" y="3844925"/>
            <a:ext cx="182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RF-SIM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卡</a:t>
            </a: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6934200" y="3317875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传统校园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一卡通</a:t>
            </a:r>
          </a:p>
        </p:txBody>
      </p:sp>
      <p:pic>
        <p:nvPicPr>
          <p:cNvPr id="71688" name="Picture 8" descr="0,0,85,17141,256,400,de7f84c7"/>
          <p:cNvPicPr>
            <a:picLocks noChangeAspect="1" noChangeArrowheads="1"/>
          </p:cNvPicPr>
          <p:nvPr/>
        </p:nvPicPr>
        <p:blipFill>
          <a:blip r:embed="rId2" cstate="print"/>
          <a:srcRect l="10413" t="6667" r="6291" b="13333"/>
          <a:stretch>
            <a:fillRect/>
          </a:stretch>
        </p:blipFill>
        <p:spPr bwMode="auto">
          <a:xfrm>
            <a:off x="1042988" y="4581525"/>
            <a:ext cx="609600" cy="914400"/>
          </a:xfrm>
          <a:prstGeom prst="rect">
            <a:avLst/>
          </a:prstGeom>
          <a:noFill/>
        </p:spPr>
      </p:pic>
      <p:sp>
        <p:nvSpPr>
          <p:cNvPr id="71689" name="TextBox 29"/>
          <p:cNvSpPr txBox="1">
            <a:spLocks noChangeArrowheads="1"/>
          </p:cNvSpPr>
          <p:nvPr/>
        </p:nvSpPr>
        <p:spPr bwMode="auto">
          <a:xfrm>
            <a:off x="539750" y="5470525"/>
            <a:ext cx="22860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30000"/>
              </a:spcBef>
              <a:buClr>
                <a:srgbClr val="FF3300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原有校园一卡通机具</a:t>
            </a:r>
          </a:p>
          <a:p>
            <a:pPr eaLnBrk="0" hangingPunct="0">
              <a:lnSpc>
                <a:spcPct val="110000"/>
              </a:lnSpc>
              <a:spcBef>
                <a:spcPct val="30000"/>
              </a:spcBef>
              <a:buClr>
                <a:srgbClr val="FF3300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      （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13.56M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71690" name="Picture 10" descr="T1qptcXjlnmoDgtEg8_1018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757776">
            <a:off x="4525963" y="4594225"/>
            <a:ext cx="930275" cy="1231900"/>
          </a:xfrm>
          <a:prstGeom prst="rect">
            <a:avLst/>
          </a:prstGeom>
          <a:noFill/>
        </p:spPr>
      </p:pic>
      <p:sp>
        <p:nvSpPr>
          <p:cNvPr id="71691" name="TextBox 29"/>
          <p:cNvSpPr txBox="1">
            <a:spLocks noChangeArrowheads="1"/>
          </p:cNvSpPr>
          <p:nvPr/>
        </p:nvSpPr>
        <p:spPr bwMode="auto">
          <a:xfrm>
            <a:off x="4419600" y="5715000"/>
            <a:ext cx="1447800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30000"/>
              </a:spcBef>
              <a:buClr>
                <a:srgbClr val="FF3300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双频终端机具</a:t>
            </a:r>
          </a:p>
        </p:txBody>
      </p:sp>
      <p:pic>
        <p:nvPicPr>
          <p:cNvPr id="71692" name="Picture 12" descr="T1L18gXXkp2tLzLNI5_05584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930525"/>
            <a:ext cx="673100" cy="1066800"/>
          </a:xfrm>
          <a:prstGeom prst="rect">
            <a:avLst/>
          </a:prstGeom>
          <a:noFill/>
        </p:spPr>
      </p:pic>
      <p:sp>
        <p:nvSpPr>
          <p:cNvPr id="71693" name="TextBox 29"/>
          <p:cNvSpPr txBox="1">
            <a:spLocks noChangeArrowheads="1"/>
          </p:cNvSpPr>
          <p:nvPr/>
        </p:nvSpPr>
        <p:spPr bwMode="auto">
          <a:xfrm>
            <a:off x="762000" y="3997325"/>
            <a:ext cx="1371600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30000"/>
              </a:spcBef>
              <a:buClr>
                <a:srgbClr val="FF3300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传统一卡通</a:t>
            </a:r>
          </a:p>
        </p:txBody>
      </p:sp>
      <p:sp>
        <p:nvSpPr>
          <p:cNvPr id="71695" name="Line 15"/>
          <p:cNvSpPr>
            <a:spLocks noChangeShapeType="1"/>
          </p:cNvSpPr>
          <p:nvPr/>
        </p:nvSpPr>
        <p:spPr bwMode="auto">
          <a:xfrm>
            <a:off x="2743200" y="3006725"/>
            <a:ext cx="0" cy="2895600"/>
          </a:xfrm>
          <a:prstGeom prst="line">
            <a:avLst/>
          </a:prstGeom>
          <a:noFill/>
          <a:ln w="25400">
            <a:solidFill>
              <a:srgbClr val="B0232A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696" name="Text Box 16"/>
          <p:cNvSpPr txBox="1">
            <a:spLocks noChangeArrowheads="1"/>
          </p:cNvSpPr>
          <p:nvPr/>
        </p:nvSpPr>
        <p:spPr bwMode="auto">
          <a:xfrm>
            <a:off x="4876800" y="4117975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金仕达一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卡通</a:t>
            </a:r>
          </a:p>
        </p:txBody>
      </p:sp>
      <p:sp>
        <p:nvSpPr>
          <p:cNvPr id="71697" name="Text Box 17"/>
          <p:cNvSpPr txBox="1">
            <a:spLocks noChangeArrowheads="1"/>
          </p:cNvSpPr>
          <p:nvPr/>
        </p:nvSpPr>
        <p:spPr bwMode="auto">
          <a:xfrm>
            <a:off x="4648200" y="4922838"/>
            <a:ext cx="685800" cy="244475"/>
          </a:xfrm>
          <a:prstGeom prst="rect">
            <a:avLst/>
          </a:prstGeom>
          <a:solidFill>
            <a:srgbClr val="5F5F5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1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1000" b="1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2.4G</a:t>
            </a:r>
          </a:p>
        </p:txBody>
      </p: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4648200" y="5307013"/>
            <a:ext cx="685800" cy="400110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1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000" b="1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13.56M</a:t>
            </a:r>
          </a:p>
        </p:txBody>
      </p:sp>
      <p:sp>
        <p:nvSpPr>
          <p:cNvPr id="71699" name="AutoShape 19"/>
          <p:cNvSpPr>
            <a:spLocks noChangeArrowheads="1"/>
          </p:cNvSpPr>
          <p:nvPr/>
        </p:nvSpPr>
        <p:spPr bwMode="auto">
          <a:xfrm>
            <a:off x="1905000" y="5008563"/>
            <a:ext cx="1752600" cy="131762"/>
          </a:xfrm>
          <a:prstGeom prst="notchedRightArrow">
            <a:avLst>
              <a:gd name="adj1" fmla="val 50000"/>
              <a:gd name="adj2" fmla="val 332531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24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十字形 46"/>
          <p:cNvSpPr/>
          <p:nvPr/>
        </p:nvSpPr>
        <p:spPr>
          <a:xfrm>
            <a:off x="5562600" y="3429000"/>
            <a:ext cx="357188" cy="342900"/>
          </a:xfrm>
          <a:prstGeom prst="plus">
            <a:avLst>
              <a:gd name="adj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 sz="14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01" name="Rectangle 21"/>
          <p:cNvSpPr>
            <a:spLocks noChangeArrowheads="1"/>
          </p:cNvSpPr>
          <p:nvPr/>
        </p:nvSpPr>
        <p:spPr bwMode="auto">
          <a:xfrm>
            <a:off x="357158" y="1003300"/>
            <a:ext cx="8143932" cy="12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80000" indent="-180000" algn="l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满足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校园所有师生使用需求，师生可以灵活选择原有校园一卡通或者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RF-SIM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卡；</a:t>
            </a:r>
          </a:p>
          <a:p>
            <a:pPr marL="180000" indent="-180000" algn="l">
              <a:lnSpc>
                <a:spcPct val="150000"/>
              </a:lnSpc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金仕达一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卡通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兼容传统校园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卡通（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M1,CPU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RF-SIM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卡，并采用双频终端机具，为所有用户提供方便快捷服务。</a:t>
            </a:r>
          </a:p>
        </p:txBody>
      </p:sp>
      <p:pic>
        <p:nvPicPr>
          <p:cNvPr id="71702" name="Picture 22" descr="T1L18gXXkp2tLzLNI5_05584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84900" y="2971800"/>
            <a:ext cx="673100" cy="1066800"/>
          </a:xfrm>
          <a:prstGeom prst="rect">
            <a:avLst/>
          </a:prstGeom>
          <a:noFill/>
        </p:spPr>
      </p:pic>
      <p:pic>
        <p:nvPicPr>
          <p:cNvPr id="71703" name="Picture 4" descr="Si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3276600"/>
            <a:ext cx="16605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94" name="AutoShape 14"/>
          <p:cNvSpPr>
            <a:spLocks noChangeArrowheads="1"/>
          </p:cNvSpPr>
          <p:nvPr/>
        </p:nvSpPr>
        <p:spPr bwMode="auto">
          <a:xfrm>
            <a:off x="1981200" y="3463925"/>
            <a:ext cx="1676400" cy="152400"/>
          </a:xfrm>
          <a:prstGeom prst="notchedRightArrow">
            <a:avLst>
              <a:gd name="adj1" fmla="val 50000"/>
              <a:gd name="adj2" fmla="val 275000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 sz="14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40941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手机一卡通技术整合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Who we are</a:t>
            </a:r>
          </a:p>
        </p:txBody>
      </p:sp>
      <p:sp>
        <p:nvSpPr>
          <p:cNvPr id="237571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B0232A"/>
          </a:solidFill>
          <a:ln w="9525">
            <a:solidFill>
              <a:srgbClr val="B0232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0" y="3429000"/>
            <a:ext cx="914400" cy="914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914400" y="3427413"/>
            <a:ext cx="8229600" cy="914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7575" name="Picture 7" descr="CLOCKHEAD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8" y="3457575"/>
            <a:ext cx="719137" cy="835025"/>
          </a:xfrm>
          <a:prstGeom prst="rect">
            <a:avLst/>
          </a:prstGeom>
          <a:noFill/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71550" y="3538538"/>
            <a:ext cx="464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zh-CN" altLang="en-US" sz="3600" dirty="0" smtClean="0">
                <a:solidFill>
                  <a:schemeClr val="bg1"/>
                </a:solidFill>
                <a:ea typeface="黑体" pitchFamily="2" charset="-122"/>
              </a:rPr>
              <a:t>优势说明及典型案例</a:t>
            </a:r>
            <a:endParaRPr lang="zh-CN" altLang="en-US" sz="36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8"/>
          <p:cNvGrpSpPr/>
          <p:nvPr/>
        </p:nvGrpSpPr>
        <p:grpSpPr>
          <a:xfrm>
            <a:off x="6143636" y="3983644"/>
            <a:ext cx="2520000" cy="2160000"/>
            <a:chOff x="6143636" y="3983644"/>
            <a:chExt cx="2520000" cy="2160000"/>
          </a:xfrm>
        </p:grpSpPr>
        <p:sp>
          <p:nvSpPr>
            <p:cNvPr id="71" name="圆角矩形 70"/>
            <p:cNvSpPr/>
            <p:nvPr/>
          </p:nvSpPr>
          <p:spPr bwMode="auto">
            <a:xfrm>
              <a:off x="6143636" y="3983644"/>
              <a:ext cx="2520000" cy="2160000"/>
            </a:xfrm>
            <a:prstGeom prst="roundRect">
              <a:avLst>
                <a:gd name="adj" fmla="val 119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254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Text Box 18"/>
            <p:cNvSpPr txBox="1">
              <a:spLocks noChangeArrowheads="1"/>
            </p:cNvSpPr>
            <p:nvPr/>
          </p:nvSpPr>
          <p:spPr bwMode="auto">
            <a:xfrm>
              <a:off x="6380641" y="4175267"/>
              <a:ext cx="2071702" cy="1313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信息资源集中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信息资源利用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信息资源分析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信息资源挖掘</a:t>
              </a:r>
            </a:p>
          </p:txBody>
        </p:sp>
      </p:grpSp>
      <p:grpSp>
        <p:nvGrpSpPr>
          <p:cNvPr id="3" name="组合 46"/>
          <p:cNvGrpSpPr/>
          <p:nvPr/>
        </p:nvGrpSpPr>
        <p:grpSpPr>
          <a:xfrm>
            <a:off x="428596" y="3983644"/>
            <a:ext cx="2520000" cy="2160000"/>
            <a:chOff x="428596" y="3983644"/>
            <a:chExt cx="2520000" cy="2160000"/>
          </a:xfrm>
        </p:grpSpPr>
        <p:sp>
          <p:nvSpPr>
            <p:cNvPr id="51" name="圆角矩形 50"/>
            <p:cNvSpPr/>
            <p:nvPr/>
          </p:nvSpPr>
          <p:spPr bwMode="auto">
            <a:xfrm>
              <a:off x="428596" y="3983644"/>
              <a:ext cx="2520000" cy="2160000"/>
            </a:xfrm>
            <a:prstGeom prst="roundRect">
              <a:avLst>
                <a:gd name="adj" fmla="val 119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254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Text Box 18"/>
            <p:cNvSpPr txBox="1">
              <a:spLocks noChangeArrowheads="1"/>
            </p:cNvSpPr>
            <p:nvPr/>
          </p:nvSpPr>
          <p:spPr bwMode="auto">
            <a:xfrm>
              <a:off x="571472" y="4206186"/>
              <a:ext cx="2286016" cy="1313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管理平台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组件化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标准的接口规范</a:t>
              </a: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设备无关性</a:t>
              </a:r>
              <a:endParaRPr lang="zh-CN" altLang="en-US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45"/>
          <p:cNvGrpSpPr/>
          <p:nvPr/>
        </p:nvGrpSpPr>
        <p:grpSpPr>
          <a:xfrm>
            <a:off x="6143636" y="1269000"/>
            <a:ext cx="2520000" cy="2160000"/>
            <a:chOff x="6143636" y="1269000"/>
            <a:chExt cx="2520000" cy="2160000"/>
          </a:xfrm>
        </p:grpSpPr>
        <p:sp>
          <p:nvSpPr>
            <p:cNvPr id="36" name="圆角矩形 35"/>
            <p:cNvSpPr/>
            <p:nvPr/>
          </p:nvSpPr>
          <p:spPr bwMode="auto">
            <a:xfrm>
              <a:off x="6143636" y="1269000"/>
              <a:ext cx="2520000" cy="2160000"/>
            </a:xfrm>
            <a:prstGeom prst="roundRect">
              <a:avLst>
                <a:gd name="adj" fmla="val 119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254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6380641" y="1460623"/>
              <a:ext cx="2071702" cy="1313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通讯中间件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多级的密钥体系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设备注册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集中认证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34"/>
          <p:cNvGrpSpPr/>
          <p:nvPr/>
        </p:nvGrpSpPr>
        <p:grpSpPr>
          <a:xfrm>
            <a:off x="428596" y="1269000"/>
            <a:ext cx="2520000" cy="2163715"/>
            <a:chOff x="428596" y="1269000"/>
            <a:chExt cx="2520000" cy="2163715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428596" y="1269000"/>
              <a:ext cx="2520000" cy="2160000"/>
            </a:xfrm>
            <a:prstGeom prst="roundRect">
              <a:avLst>
                <a:gd name="adj" fmla="val 119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254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 Box 18"/>
            <p:cNvSpPr txBox="1">
              <a:spLocks noChangeArrowheads="1"/>
            </p:cNvSpPr>
            <p:nvPr/>
          </p:nvSpPr>
          <p:spPr bwMode="auto">
            <a:xfrm>
              <a:off x="571472" y="1491542"/>
              <a:ext cx="2286016" cy="194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软件架构为中心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软硬件分离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设备不绑定厂商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标准接入规范和接口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密钥和卡片结构开放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开放式接口以及标准</a:t>
              </a:r>
              <a:endParaRPr lang="zh-CN" altLang="en-US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TextBox 440"/>
          <p:cNvSpPr txBox="1">
            <a:spLocks noChangeArrowheads="1"/>
          </p:cNvSpPr>
          <p:nvPr/>
        </p:nvSpPr>
        <p:spPr bwMode="auto">
          <a:xfrm>
            <a:off x="4133692" y="2028124"/>
            <a:ext cx="930209" cy="36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低噪声</a:t>
            </a:r>
          </a:p>
        </p:txBody>
      </p:sp>
      <p:grpSp>
        <p:nvGrpSpPr>
          <p:cNvPr id="6" name="组合 39"/>
          <p:cNvGrpSpPr/>
          <p:nvPr/>
        </p:nvGrpSpPr>
        <p:grpSpPr>
          <a:xfrm>
            <a:off x="785786" y="1033671"/>
            <a:ext cx="1800000" cy="397875"/>
            <a:chOff x="785786" y="1033671"/>
            <a:chExt cx="1800000" cy="397875"/>
          </a:xfrm>
        </p:grpSpPr>
        <p:sp>
          <p:nvSpPr>
            <p:cNvPr id="27" name="AutoShape 8"/>
            <p:cNvSpPr>
              <a:spLocks noChangeArrowheads="1"/>
            </p:cNvSpPr>
            <p:nvPr/>
          </p:nvSpPr>
          <p:spPr bwMode="gray">
            <a:xfrm>
              <a:off x="785786" y="1071546"/>
              <a:ext cx="1800000" cy="360000"/>
            </a:xfrm>
            <a:prstGeom prst="roundRect">
              <a:avLst>
                <a:gd name="adj" fmla="val 18555"/>
              </a:avLst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440"/>
            <p:cNvSpPr txBox="1">
              <a:spLocks noChangeArrowheads="1"/>
            </p:cNvSpPr>
            <p:nvPr/>
          </p:nvSpPr>
          <p:spPr bwMode="auto">
            <a:xfrm>
              <a:off x="972799" y="1033671"/>
              <a:ext cx="13707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开放性</a:t>
              </a:r>
            </a:p>
          </p:txBody>
        </p:sp>
      </p:grpSp>
      <p:grpSp>
        <p:nvGrpSpPr>
          <p:cNvPr id="7" name="组合 36"/>
          <p:cNvGrpSpPr/>
          <p:nvPr/>
        </p:nvGrpSpPr>
        <p:grpSpPr>
          <a:xfrm>
            <a:off x="3305786" y="1269000"/>
            <a:ext cx="2520000" cy="2163715"/>
            <a:chOff x="3305786" y="1269000"/>
            <a:chExt cx="2520000" cy="2163715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3305786" y="1269000"/>
              <a:ext cx="2520000" cy="2160000"/>
            </a:xfrm>
            <a:prstGeom prst="roundRect">
              <a:avLst>
                <a:gd name="adj" fmla="val 119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254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3448662" y="1491542"/>
              <a:ext cx="2071702" cy="1941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大集中模式架构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统一的数据管理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图形化运行监控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主动式服务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人性化卡务管理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快捷的财务结算</a:t>
              </a:r>
            </a:p>
          </p:txBody>
        </p:sp>
      </p:grpSp>
      <p:grpSp>
        <p:nvGrpSpPr>
          <p:cNvPr id="8" name="组合 40"/>
          <p:cNvGrpSpPr/>
          <p:nvPr/>
        </p:nvGrpSpPr>
        <p:grpSpPr>
          <a:xfrm>
            <a:off x="3700694" y="1060565"/>
            <a:ext cx="1800000" cy="400341"/>
            <a:chOff x="3700694" y="1060565"/>
            <a:chExt cx="1800000" cy="400341"/>
          </a:xfrm>
        </p:grpSpPr>
        <p:sp>
          <p:nvSpPr>
            <p:cNvPr id="32" name="AutoShape 8"/>
            <p:cNvSpPr>
              <a:spLocks noChangeArrowheads="1"/>
            </p:cNvSpPr>
            <p:nvPr/>
          </p:nvSpPr>
          <p:spPr bwMode="gray">
            <a:xfrm>
              <a:off x="3700694" y="1100906"/>
              <a:ext cx="1800000" cy="360000"/>
            </a:xfrm>
            <a:prstGeom prst="roundRect">
              <a:avLst>
                <a:gd name="adj" fmla="val 18555"/>
              </a:avLst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440"/>
            <p:cNvSpPr txBox="1">
              <a:spLocks noChangeArrowheads="1"/>
            </p:cNvSpPr>
            <p:nvPr/>
          </p:nvSpPr>
          <p:spPr bwMode="auto">
            <a:xfrm>
              <a:off x="3714744" y="1060565"/>
              <a:ext cx="17145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2813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可管理性</a:t>
              </a:r>
            </a:p>
          </p:txBody>
        </p:sp>
      </p:grpSp>
      <p:grpSp>
        <p:nvGrpSpPr>
          <p:cNvPr id="9" name="组合 41"/>
          <p:cNvGrpSpPr/>
          <p:nvPr/>
        </p:nvGrpSpPr>
        <p:grpSpPr>
          <a:xfrm>
            <a:off x="6486776" y="1032191"/>
            <a:ext cx="1800000" cy="399355"/>
            <a:chOff x="6486776" y="1032191"/>
            <a:chExt cx="1800000" cy="399355"/>
          </a:xfrm>
        </p:grpSpPr>
        <p:sp>
          <p:nvSpPr>
            <p:cNvPr id="38" name="AutoShape 8"/>
            <p:cNvSpPr>
              <a:spLocks noChangeArrowheads="1"/>
            </p:cNvSpPr>
            <p:nvPr/>
          </p:nvSpPr>
          <p:spPr bwMode="gray">
            <a:xfrm>
              <a:off x="6486776" y="1071546"/>
              <a:ext cx="1800000" cy="360000"/>
            </a:xfrm>
            <a:prstGeom prst="roundRect">
              <a:avLst>
                <a:gd name="adj" fmla="val 18555"/>
              </a:avLst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TextBox 440"/>
            <p:cNvSpPr txBox="1">
              <a:spLocks noChangeArrowheads="1"/>
            </p:cNvSpPr>
            <p:nvPr/>
          </p:nvSpPr>
          <p:spPr bwMode="auto">
            <a:xfrm>
              <a:off x="6572264" y="1032191"/>
              <a:ext cx="17145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2813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安全性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42"/>
          <p:cNvGrpSpPr/>
          <p:nvPr/>
        </p:nvGrpSpPr>
        <p:grpSpPr>
          <a:xfrm>
            <a:off x="793785" y="3803840"/>
            <a:ext cx="1800000" cy="389360"/>
            <a:chOff x="793785" y="3803840"/>
            <a:chExt cx="1800000" cy="389360"/>
          </a:xfrm>
        </p:grpSpPr>
        <p:sp>
          <p:nvSpPr>
            <p:cNvPr id="53" name="AutoShape 8"/>
            <p:cNvSpPr>
              <a:spLocks noChangeArrowheads="1"/>
            </p:cNvSpPr>
            <p:nvPr/>
          </p:nvSpPr>
          <p:spPr bwMode="gray">
            <a:xfrm>
              <a:off x="793785" y="3833200"/>
              <a:ext cx="1800000" cy="360000"/>
            </a:xfrm>
            <a:prstGeom prst="roundRect">
              <a:avLst>
                <a:gd name="adj" fmla="val 18555"/>
              </a:avLst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TextBox 440"/>
            <p:cNvSpPr txBox="1">
              <a:spLocks noChangeArrowheads="1"/>
            </p:cNvSpPr>
            <p:nvPr/>
          </p:nvSpPr>
          <p:spPr bwMode="auto">
            <a:xfrm>
              <a:off x="1000100" y="3803840"/>
              <a:ext cx="13707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2813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可扩展性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47"/>
          <p:cNvGrpSpPr/>
          <p:nvPr/>
        </p:nvGrpSpPr>
        <p:grpSpPr>
          <a:xfrm>
            <a:off x="3305786" y="3983644"/>
            <a:ext cx="2520000" cy="2160000"/>
            <a:chOff x="3305786" y="3983644"/>
            <a:chExt cx="2520000" cy="2160000"/>
          </a:xfrm>
        </p:grpSpPr>
        <p:sp>
          <p:nvSpPr>
            <p:cNvPr id="56" name="圆角矩形 55"/>
            <p:cNvSpPr/>
            <p:nvPr/>
          </p:nvSpPr>
          <p:spPr bwMode="auto">
            <a:xfrm>
              <a:off x="3305786" y="3983644"/>
              <a:ext cx="2520000" cy="2160000"/>
            </a:xfrm>
            <a:prstGeom prst="roundRect">
              <a:avLst>
                <a:gd name="adj" fmla="val 119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254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 Box 18"/>
            <p:cNvSpPr txBox="1">
              <a:spLocks noChangeArrowheads="1"/>
            </p:cNvSpPr>
            <p:nvPr/>
          </p:nvSpPr>
          <p:spPr bwMode="auto">
            <a:xfrm>
              <a:off x="3448662" y="4206186"/>
              <a:ext cx="2071702" cy="1313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均衡负载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容错技术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金融级别架构</a:t>
              </a:r>
              <a:endParaRPr lang="en-US" altLang="zh-CN" sz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61938" lvl="1" indent="-261938" algn="l">
                <a:lnSpc>
                  <a:spcPct val="150000"/>
                </a:lnSpc>
                <a:spcBef>
                  <a:spcPct val="20000"/>
                </a:spcBef>
                <a:buClr>
                  <a:srgbClr val="B0232A"/>
                </a:buClr>
                <a:buSzPct val="60000"/>
                <a:buFont typeface="Wingdings" pitchFamily="2" charset="2"/>
                <a:buChar char="n"/>
              </a:pPr>
              <a:r>
                <a:rPr lang="en-US" altLang="zh-CN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7*24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小时服务支持</a:t>
              </a:r>
            </a:p>
          </p:txBody>
        </p:sp>
      </p:grpSp>
      <p:grpSp>
        <p:nvGrpSpPr>
          <p:cNvPr id="12" name="组合 43"/>
          <p:cNvGrpSpPr/>
          <p:nvPr/>
        </p:nvGrpSpPr>
        <p:grpSpPr>
          <a:xfrm>
            <a:off x="3643306" y="3775209"/>
            <a:ext cx="1800000" cy="400341"/>
            <a:chOff x="3643306" y="3775209"/>
            <a:chExt cx="1800000" cy="400341"/>
          </a:xfrm>
        </p:grpSpPr>
        <p:sp>
          <p:nvSpPr>
            <p:cNvPr id="69" name="AutoShape 8"/>
            <p:cNvSpPr>
              <a:spLocks noChangeArrowheads="1"/>
            </p:cNvSpPr>
            <p:nvPr/>
          </p:nvSpPr>
          <p:spPr bwMode="gray">
            <a:xfrm>
              <a:off x="3643306" y="3815550"/>
              <a:ext cx="1800000" cy="360000"/>
            </a:xfrm>
            <a:prstGeom prst="roundRect">
              <a:avLst>
                <a:gd name="adj" fmla="val 18555"/>
              </a:avLst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TextBox 440"/>
            <p:cNvSpPr txBox="1">
              <a:spLocks noChangeArrowheads="1"/>
            </p:cNvSpPr>
            <p:nvPr/>
          </p:nvSpPr>
          <p:spPr bwMode="auto">
            <a:xfrm>
              <a:off x="3654742" y="3775209"/>
              <a:ext cx="17145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2813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性能及可靠性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44"/>
          <p:cNvGrpSpPr/>
          <p:nvPr/>
        </p:nvGrpSpPr>
        <p:grpSpPr>
          <a:xfrm>
            <a:off x="6449652" y="3786190"/>
            <a:ext cx="1980000" cy="389360"/>
            <a:chOff x="6449652" y="3786190"/>
            <a:chExt cx="1980000" cy="389360"/>
          </a:xfrm>
        </p:grpSpPr>
        <p:sp>
          <p:nvSpPr>
            <p:cNvPr id="73" name="AutoShape 8"/>
            <p:cNvSpPr>
              <a:spLocks noChangeArrowheads="1"/>
            </p:cNvSpPr>
            <p:nvPr/>
          </p:nvSpPr>
          <p:spPr bwMode="gray">
            <a:xfrm>
              <a:off x="6486776" y="3815550"/>
              <a:ext cx="1800000" cy="360000"/>
            </a:xfrm>
            <a:prstGeom prst="roundRect">
              <a:avLst>
                <a:gd name="adj" fmla="val 18555"/>
              </a:avLst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 w="2540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TextBox 440"/>
            <p:cNvSpPr txBox="1">
              <a:spLocks noChangeArrowheads="1"/>
            </p:cNvSpPr>
            <p:nvPr/>
          </p:nvSpPr>
          <p:spPr bwMode="auto">
            <a:xfrm>
              <a:off x="6449652" y="3786190"/>
              <a:ext cx="1980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2813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信息资源可利用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40941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金仕达一卡通产品特点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4786322"/>
            <a:ext cx="863600" cy="971550"/>
          </a:xfrm>
          <a:prstGeom prst="rect">
            <a:avLst/>
          </a:prstGeom>
          <a:noFill/>
        </p:spPr>
      </p:pic>
      <p:sp>
        <p:nvSpPr>
          <p:cNvPr id="206850" name="Rectangle 2"/>
          <p:cNvSpPr>
            <a:spLocks noChangeArrowheads="1"/>
          </p:cNvSpPr>
          <p:nvPr/>
        </p:nvSpPr>
        <p:spPr bwMode="auto">
          <a:xfrm>
            <a:off x="928662" y="1500174"/>
            <a:ext cx="7956550" cy="43088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0363" indent="-360363" algn="l">
              <a:lnSpc>
                <a:spcPct val="150000"/>
              </a:lnSpc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复旦大学校园一卡通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管理向服务转变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在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校师生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万人，持卡用户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万，日交易量超过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万笔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实现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大类，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39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个业务子系统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各种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消费类终端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个，身份认证类终端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1300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个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marL="360363" indent="-360363" algn="l">
              <a:lnSpc>
                <a:spcPct val="150000"/>
              </a:lnSpc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广州大学城一卡通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新业务持续拓展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一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个民营企业将运行不到两年，投资几千万的项目推到重来，为什么？</a:t>
            </a:r>
            <a:r>
              <a:rPr lang="zh-CN" altLang="en-US" sz="1400" b="1" u="sng" dirty="0">
                <a:latin typeface="微软雅黑" pitchFamily="34" charset="-122"/>
                <a:ea typeface="微软雅黑" pitchFamily="34" charset="-122"/>
              </a:rPr>
              <a:t>封闭，以软件为核心的一卡通系统的必要性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十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所高校，在校师生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万，持卡用户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万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日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交易量超过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万笔，商户日营业额平均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万元以上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利用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金仕达开放的平台，用户自行实现了移动手机自助充值、竞达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万多个控水终端的接入、自助复印、网络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电话以及无线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GPRS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终端异地入网等众多有特色的应用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 marL="360363" indent="-360363" algn="l">
              <a:lnSpc>
                <a:spcPct val="150000"/>
              </a:lnSpc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松江大学城一卡通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设备无关的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工商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银行上海分行投资并运营的一卡通系统</a:t>
            </a:r>
          </a:p>
          <a:p>
            <a:pPr marL="720725" lvl="1" indent="-180975" algn="l">
              <a:buClr>
                <a:srgbClr val="A72127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 一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个系统，三个品牌的消费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pos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共存</a:t>
            </a:r>
          </a:p>
        </p:txBody>
      </p:sp>
      <p:pic>
        <p:nvPicPr>
          <p:cNvPr id="206852" name="Picture 4" descr="fudan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350" y="1643050"/>
            <a:ext cx="722312" cy="741363"/>
          </a:xfrm>
          <a:prstGeom prst="rect">
            <a:avLst/>
          </a:prstGeom>
          <a:noFill/>
        </p:spPr>
      </p:pic>
      <p:pic>
        <p:nvPicPr>
          <p:cNvPr id="206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3000372"/>
            <a:ext cx="647700" cy="722313"/>
          </a:xfrm>
          <a:prstGeom prst="rect">
            <a:avLst/>
          </a:prstGeom>
          <a:noFill/>
        </p:spPr>
      </p:pic>
      <p:sp>
        <p:nvSpPr>
          <p:cNvPr id="8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40941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典型案例介绍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500034" y="928670"/>
            <a:ext cx="8215370" cy="437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20000" indent="-457200" algn="just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产品及技术优势</a:t>
            </a:r>
            <a:endParaRPr kumimoji="1"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177200" lvl="1" indent="-457200" algn="just"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银行、金融行业的技术积累</a:t>
            </a:r>
            <a:endParaRPr kumimoji="1"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177200" lvl="1" indent="-457200" algn="just"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系统的开放性和贴近客户需求的设计理念</a:t>
            </a:r>
            <a:endParaRPr kumimoji="1"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 indent="-457200" algn="just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鲜明的行业特点</a:t>
            </a:r>
            <a:endParaRPr kumimoji="1"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177200" lvl="1" indent="-457200" algn="just"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行业解决方案提供商，专注行业应用</a:t>
            </a:r>
            <a:endParaRPr kumimoji="1"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177200" lvl="1" indent="-457200" algn="just"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校园一卡通和数字化校园两条产品线</a:t>
            </a:r>
            <a:endParaRPr kumimoji="1"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 indent="-457200" algn="just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客户资源</a:t>
            </a:r>
            <a:endParaRPr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177200" lvl="1" indent="-457200" algn="just"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上海高校一卡通市场垄断性地位（上海超过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家高校一卡通客户）</a:t>
            </a:r>
            <a:endParaRPr kumimoji="1"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177200" lvl="1" indent="-457200" algn="just"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松江大学城（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所高校）、临港大学城（海事大学、海洋大学）</a:t>
            </a:r>
            <a:endParaRPr kumimoji="1"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 indent="-457200" algn="just">
              <a:spcBef>
                <a:spcPct val="50000"/>
              </a:spcBef>
              <a:buClr>
                <a:srgbClr val="C00000"/>
              </a:buClr>
              <a:buFont typeface="Wingdings" pitchFamily="2" charset="2"/>
              <a:buChar char="n"/>
            </a:pP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40941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优势互补、强强合作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428596" y="5214950"/>
            <a:ext cx="8358246" cy="108108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C5D6E9"/>
              </a:gs>
              <a:gs pos="50000">
                <a:srgbClr val="C5D6E9">
                  <a:gamma/>
                  <a:tint val="36471"/>
                  <a:invGamma/>
                </a:srgbClr>
              </a:gs>
              <a:gs pos="100000">
                <a:srgbClr val="C5D6E9"/>
              </a:gs>
            </a:gsLst>
            <a:lin ang="2700000" scaled="1"/>
          </a:gra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/>
          <a:p>
            <a:r>
              <a:rPr lang="en-US" altLang="zh-CN" sz="2000" b="1" dirty="0">
                <a:latin typeface="+mj-lt"/>
                <a:ea typeface="黑体" pitchFamily="2" charset="-122"/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  <a:latin typeface="+mj-lt"/>
                <a:ea typeface="黑体" pitchFamily="2" charset="-122"/>
              </a:rPr>
              <a:t>SunGard</a:t>
            </a:r>
            <a:r>
              <a:rPr lang="zh-CN" altLang="en-US" sz="2000" b="1" dirty="0" smtClean="0">
                <a:solidFill>
                  <a:srgbClr val="0070C0"/>
                </a:solidFill>
                <a:latin typeface="+mj-lt"/>
                <a:ea typeface="黑体" pitchFamily="2" charset="-122"/>
              </a:rPr>
              <a:t>凭借强大的技术优势、明确的行业定位以及丰富的客户资源，与中国电信必能优势互补，强强合作，共同打造双赢的手机一卡通市场</a:t>
            </a:r>
            <a:endParaRPr lang="zh-CN" altLang="en-US" sz="2000" b="1" dirty="0">
              <a:solidFill>
                <a:srgbClr val="0070C0"/>
              </a:solidFill>
              <a:latin typeface="+mj-lt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Who we are</a:t>
            </a:r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B0232A"/>
          </a:solidFill>
          <a:ln w="9525">
            <a:solidFill>
              <a:srgbClr val="B0232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709" name="Rectangle 5"/>
          <p:cNvSpPr>
            <a:spLocks noChangeArrowheads="1"/>
          </p:cNvSpPr>
          <p:nvPr/>
        </p:nvSpPr>
        <p:spPr bwMode="auto">
          <a:xfrm>
            <a:off x="0" y="3429000"/>
            <a:ext cx="914400" cy="914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710" name="Rectangle 6"/>
          <p:cNvSpPr>
            <a:spLocks noChangeArrowheads="1"/>
          </p:cNvSpPr>
          <p:nvPr/>
        </p:nvSpPr>
        <p:spPr bwMode="auto">
          <a:xfrm>
            <a:off x="914400" y="3427413"/>
            <a:ext cx="8229600" cy="914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0711" name="Picture 7" descr="CLOCKHEAD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8" y="3457575"/>
            <a:ext cx="719137" cy="835025"/>
          </a:xfrm>
          <a:prstGeom prst="rect">
            <a:avLst/>
          </a:prstGeom>
          <a:noFill/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71550" y="3538538"/>
            <a:ext cx="464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zh-CN" altLang="en-US" sz="3600" dirty="0" smtClean="0">
                <a:solidFill>
                  <a:schemeClr val="bg1"/>
                </a:solidFill>
                <a:ea typeface="黑体" pitchFamily="2" charset="-122"/>
              </a:rPr>
              <a:t>项目投资预算</a:t>
            </a:r>
            <a:endParaRPr lang="zh-CN" altLang="en-US" sz="36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表格 83"/>
          <p:cNvGraphicFramePr>
            <a:graphicFrameLocks noGrp="1"/>
          </p:cNvGraphicFramePr>
          <p:nvPr/>
        </p:nvGraphicFramePr>
        <p:xfrm>
          <a:off x="1214414" y="1285860"/>
          <a:ext cx="5572164" cy="4500593"/>
        </p:xfrm>
        <a:graphic>
          <a:graphicData uri="http://schemas.openxmlformats.org/drawingml/2006/table">
            <a:tbl>
              <a:tblPr/>
              <a:tblGrid>
                <a:gridCol w="3368724"/>
                <a:gridCol w="2203440"/>
              </a:tblGrid>
              <a:tr h="58973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latin typeface="宋体"/>
                        </a:rPr>
                        <a:t>产品大类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latin typeface="宋体"/>
                        </a:rPr>
                        <a:t>总价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6518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宋体"/>
                        </a:rPr>
                        <a:t>系统软件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￥</a:t>
                      </a:r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990,000.00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18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宋体"/>
                        </a:rPr>
                        <a:t>通用硬件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￥</a:t>
                      </a:r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287,680.00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18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宋体"/>
                        </a:rPr>
                        <a:t>专有硬件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￥</a:t>
                      </a:r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3,774,630.00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18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宋体"/>
                        </a:rPr>
                        <a:t>工程材料及施工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￥</a:t>
                      </a:r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671,400.00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18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宋体"/>
                        </a:rPr>
                        <a:t>系统集成费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￥</a:t>
                      </a:r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457,896.80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18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宋体"/>
                        </a:rPr>
                        <a:t>总计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￥</a:t>
                      </a:r>
                      <a:r>
                        <a:rPr lang="en-US" altLang="zh-CN" sz="2400" b="1" i="0" u="none" strike="noStrike" dirty="0">
                          <a:solidFill>
                            <a:schemeClr val="tx1"/>
                          </a:solidFill>
                          <a:latin typeface="Palatino Linotype"/>
                        </a:rPr>
                        <a:t>6,181,606.80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6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40941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项目投资预算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09" name="Group 5"/>
          <p:cNvGrpSpPr>
            <a:grpSpLocks/>
          </p:cNvGrpSpPr>
          <p:nvPr/>
        </p:nvGrpSpPr>
        <p:grpSpPr bwMode="auto">
          <a:xfrm>
            <a:off x="0" y="908050"/>
            <a:ext cx="9144000" cy="4681538"/>
            <a:chOff x="0" y="572"/>
            <a:chExt cx="5760" cy="2949"/>
          </a:xfrm>
        </p:grpSpPr>
        <p:pic>
          <p:nvPicPr>
            <p:cNvPr id="175110" name="Picture 6" descr="22_SunGard_Kingsta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75"/>
              <a:ext cx="2925" cy="1952"/>
            </a:xfrm>
            <a:prstGeom prst="rect">
              <a:avLst/>
            </a:prstGeom>
            <a:noFill/>
          </p:spPr>
        </p:pic>
        <p:pic>
          <p:nvPicPr>
            <p:cNvPr id="175111" name="Picture 7" descr="14_SunGard_Kingstar"/>
            <p:cNvPicPr>
              <a:picLocks noChangeAspect="1" noChangeArrowheads="1"/>
            </p:cNvPicPr>
            <p:nvPr/>
          </p:nvPicPr>
          <p:blipFill>
            <a:blip r:embed="rId4" cstate="print"/>
            <a:srcRect r="4616"/>
            <a:stretch>
              <a:fillRect/>
            </a:stretch>
          </p:blipFill>
          <p:spPr bwMode="auto">
            <a:xfrm>
              <a:off x="4830" y="582"/>
              <a:ext cx="930" cy="680"/>
            </a:xfrm>
            <a:prstGeom prst="rect">
              <a:avLst/>
            </a:prstGeom>
            <a:noFill/>
          </p:spPr>
        </p:pic>
        <p:pic>
          <p:nvPicPr>
            <p:cNvPr id="175112" name="Picture 8" descr="36_SunGard_Kingsta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77" y="572"/>
              <a:ext cx="961" cy="689"/>
            </a:xfrm>
            <a:prstGeom prst="rect">
              <a:avLst/>
            </a:prstGeom>
            <a:noFill/>
          </p:spPr>
        </p:pic>
        <p:pic>
          <p:nvPicPr>
            <p:cNvPr id="175113" name="Picture 9" descr="35_SunGard_Kingstar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25" y="572"/>
              <a:ext cx="962" cy="689"/>
            </a:xfrm>
            <a:prstGeom prst="rect">
              <a:avLst/>
            </a:prstGeom>
            <a:noFill/>
          </p:spPr>
        </p:pic>
        <p:pic>
          <p:nvPicPr>
            <p:cNvPr id="175114" name="Picture 10" descr="25_SunGard_Kingstar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" y="2496"/>
              <a:ext cx="1536" cy="1025"/>
            </a:xfrm>
            <a:prstGeom prst="rect">
              <a:avLst/>
            </a:prstGeom>
            <a:noFill/>
          </p:spPr>
        </p:pic>
        <p:pic>
          <p:nvPicPr>
            <p:cNvPr id="175115" name="Picture 11" descr="27_SunGard_Kingstar"/>
            <p:cNvPicPr>
              <a:picLocks noChangeAspect="1" noChangeArrowheads="1"/>
            </p:cNvPicPr>
            <p:nvPr/>
          </p:nvPicPr>
          <p:blipFill>
            <a:blip r:embed="rId8" cstate="print"/>
            <a:srcRect r="2995"/>
            <a:stretch>
              <a:fillRect/>
            </a:stretch>
          </p:blipFill>
          <p:spPr bwMode="auto">
            <a:xfrm>
              <a:off x="1519" y="2491"/>
              <a:ext cx="1497" cy="1030"/>
            </a:xfrm>
            <a:prstGeom prst="rect">
              <a:avLst/>
            </a:prstGeom>
            <a:noFill/>
          </p:spPr>
        </p:pic>
        <p:pic>
          <p:nvPicPr>
            <p:cNvPr id="175116" name="Picture 12" descr="123"/>
            <p:cNvPicPr>
              <a:picLocks noChangeAspect="1" noChangeArrowheads="1"/>
            </p:cNvPicPr>
            <p:nvPr/>
          </p:nvPicPr>
          <p:blipFill>
            <a:blip r:embed="rId9" cstate="print"/>
            <a:srcRect r="4472"/>
            <a:stretch>
              <a:fillRect/>
            </a:stretch>
          </p:blipFill>
          <p:spPr bwMode="auto">
            <a:xfrm>
              <a:off x="4286" y="2491"/>
              <a:ext cx="1474" cy="1030"/>
            </a:xfrm>
            <a:prstGeom prst="rect">
              <a:avLst/>
            </a:prstGeom>
            <a:noFill/>
          </p:spPr>
        </p:pic>
        <p:pic>
          <p:nvPicPr>
            <p:cNvPr id="175117" name="Picture 13" descr="DSC_2130-1"/>
            <p:cNvPicPr>
              <a:picLocks noChangeAspect="1" noChangeArrowheads="1"/>
            </p:cNvPicPr>
            <p:nvPr/>
          </p:nvPicPr>
          <p:blipFill>
            <a:blip r:embed="rId10" cstate="print"/>
            <a:srcRect l="8755" b="10677"/>
            <a:stretch>
              <a:fillRect/>
            </a:stretch>
          </p:blipFill>
          <p:spPr bwMode="auto">
            <a:xfrm>
              <a:off x="2925" y="2470"/>
              <a:ext cx="1428" cy="1051"/>
            </a:xfrm>
            <a:prstGeom prst="rect">
              <a:avLst/>
            </a:prstGeom>
            <a:noFill/>
          </p:spPr>
        </p:pic>
        <p:pic>
          <p:nvPicPr>
            <p:cNvPr id="175118" name="Picture 14" descr="16_SunGard_Kingstar"/>
            <p:cNvPicPr>
              <a:picLocks noChangeAspect="1" noChangeArrowheads="1"/>
            </p:cNvPicPr>
            <p:nvPr/>
          </p:nvPicPr>
          <p:blipFill>
            <a:blip r:embed="rId11" cstate="print"/>
            <a:srcRect t="9608" r="1563" b="28114"/>
            <a:stretch>
              <a:fillRect/>
            </a:stretch>
          </p:blipFill>
          <p:spPr bwMode="auto">
            <a:xfrm>
              <a:off x="2925" y="1253"/>
              <a:ext cx="2835" cy="1225"/>
            </a:xfrm>
            <a:prstGeom prst="rect">
              <a:avLst/>
            </a:prstGeom>
            <a:noFill/>
          </p:spPr>
        </p:pic>
      </p:grp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1763713" y="174625"/>
            <a:ext cx="40941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谢谢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Who we are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B0232A"/>
          </a:solidFill>
          <a:ln w="9525">
            <a:solidFill>
              <a:srgbClr val="B0232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971550" y="3538538"/>
            <a:ext cx="464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3600" dirty="0" smtClean="0">
                <a:solidFill>
                  <a:schemeClr val="bg1"/>
                </a:solidFill>
                <a:ea typeface="黑体" pitchFamily="2" charset="-122"/>
              </a:rPr>
              <a:t>SunGard</a:t>
            </a:r>
            <a:r>
              <a:rPr lang="zh-CN" altLang="en-US" sz="3600" dirty="0" smtClean="0">
                <a:solidFill>
                  <a:schemeClr val="bg1"/>
                </a:solidFill>
                <a:ea typeface="黑体" pitchFamily="2" charset="-122"/>
              </a:rPr>
              <a:t>公司简介</a:t>
            </a:r>
            <a:endParaRPr lang="zh-CN" altLang="en-US" sz="3600" dirty="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3429000"/>
            <a:ext cx="914400" cy="914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914400" y="3427413"/>
            <a:ext cx="8229600" cy="914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5655" name="Picture 7" descr="CLOCKHEAD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8" y="3457575"/>
            <a:ext cx="719137" cy="8350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2438" y="1196975"/>
            <a:ext cx="7935912" cy="4968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342900">
              <a:lnSpc>
                <a:spcPct val="80000"/>
              </a:lnSpc>
              <a:buFontTx/>
              <a:buNone/>
              <a:tabLst>
                <a:tab pos="176213" algn="l"/>
                <a:tab pos="354013" algn="l"/>
              </a:tabLst>
            </a:pPr>
            <a:r>
              <a:rPr lang="zh-CN" altLang="en-US" sz="2400" b="1">
                <a:ea typeface="黑体" pitchFamily="2" charset="-122"/>
              </a:rPr>
              <a:t>公司历史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en-US" altLang="zh-CN" sz="2000">
                <a:ea typeface="黑体" pitchFamily="2" charset="-122"/>
              </a:rPr>
              <a:t>1995</a:t>
            </a:r>
            <a:r>
              <a:rPr lang="zh-CN" altLang="en-US" sz="2000">
                <a:ea typeface="黑体" pitchFamily="2" charset="-122"/>
              </a:rPr>
              <a:t>年创立复旦金仕达，期货行业起步，</a:t>
            </a:r>
            <a:r>
              <a:rPr lang="en-US" altLang="zh-CN" sz="2000">
                <a:ea typeface="黑体" pitchFamily="2" charset="-122"/>
              </a:rPr>
              <a:t>70%</a:t>
            </a:r>
            <a:r>
              <a:rPr lang="zh-CN" altLang="en-US" sz="2000">
                <a:ea typeface="黑体" pitchFamily="2" charset="-122"/>
              </a:rPr>
              <a:t>市场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en-US" altLang="zh-CN" sz="2000">
                <a:ea typeface="黑体" pitchFamily="2" charset="-122"/>
              </a:rPr>
              <a:t>2000</a:t>
            </a:r>
            <a:r>
              <a:rPr lang="zh-CN" altLang="en-US" sz="2000">
                <a:ea typeface="黑体" pitchFamily="2" charset="-122"/>
              </a:rPr>
              <a:t>年进入证券行业，最大的证券软件开发商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en-US" altLang="zh-CN" sz="2000">
                <a:ea typeface="黑体" pitchFamily="2" charset="-122"/>
              </a:rPr>
              <a:t>2006</a:t>
            </a:r>
            <a:r>
              <a:rPr lang="zh-CN" altLang="en-US" sz="2000">
                <a:ea typeface="黑体" pitchFamily="2" charset="-122"/>
              </a:rPr>
              <a:t>年</a:t>
            </a:r>
            <a:r>
              <a:rPr lang="en-US" altLang="zh-CN" sz="2000">
                <a:ea typeface="黑体" pitchFamily="2" charset="-122"/>
              </a:rPr>
              <a:t>11</a:t>
            </a:r>
            <a:r>
              <a:rPr lang="zh-CN" altLang="en-US" sz="2000">
                <a:ea typeface="黑体" pitchFamily="2" charset="-122"/>
              </a:rPr>
              <a:t>月并入</a:t>
            </a:r>
            <a:r>
              <a:rPr lang="en-US" altLang="zh-CN" sz="2000">
                <a:ea typeface="黑体" pitchFamily="2" charset="-122"/>
              </a:rPr>
              <a:t>SunGard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en-US" altLang="zh-CN" sz="2000">
                <a:ea typeface="黑体" pitchFamily="2" charset="-122"/>
              </a:rPr>
              <a:t>2007</a:t>
            </a:r>
            <a:r>
              <a:rPr lang="zh-CN" altLang="en-US" sz="2000">
                <a:ea typeface="黑体" pitchFamily="2" charset="-122"/>
              </a:rPr>
              <a:t>年软件与服务收入逾</a:t>
            </a:r>
            <a:r>
              <a:rPr lang="en-US" altLang="zh-CN" sz="2000">
                <a:ea typeface="黑体" pitchFamily="2" charset="-122"/>
              </a:rPr>
              <a:t>1.3</a:t>
            </a:r>
            <a:r>
              <a:rPr lang="zh-CN" altLang="en-US" sz="2000">
                <a:ea typeface="黑体" pitchFamily="2" charset="-122"/>
              </a:rPr>
              <a:t>亿元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en-US" altLang="zh-CN" sz="2000">
                <a:ea typeface="黑体" pitchFamily="2" charset="-122"/>
              </a:rPr>
              <a:t>2008</a:t>
            </a:r>
            <a:r>
              <a:rPr lang="zh-CN" altLang="en-US" sz="2000">
                <a:ea typeface="黑体" pitchFamily="2" charset="-122"/>
              </a:rPr>
              <a:t>年成立</a:t>
            </a:r>
            <a:r>
              <a:rPr lang="en-US" altLang="zh-CN" sz="2000">
                <a:ea typeface="黑体" pitchFamily="2" charset="-122"/>
              </a:rPr>
              <a:t>SunGard</a:t>
            </a:r>
            <a:r>
              <a:rPr lang="zh-CN" altLang="en-US" sz="2000">
                <a:ea typeface="黑体" pitchFamily="2" charset="-122"/>
              </a:rPr>
              <a:t>中国区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endParaRPr lang="zh-CN" altLang="en-US" sz="2000">
              <a:ea typeface="黑体" pitchFamily="2" charset="-122"/>
            </a:endParaRP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endParaRPr lang="zh-CN" altLang="en-US" sz="2000">
              <a:ea typeface="黑体" pitchFamily="2" charset="-122"/>
            </a:endParaRP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endParaRPr lang="zh-CN" altLang="en-US" sz="2000">
              <a:ea typeface="黑体" pitchFamily="2" charset="-122"/>
            </a:endParaRP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zh-CN" altLang="en-US" sz="2000">
                <a:latin typeface="黑体" pitchFamily="2" charset="-122"/>
                <a:ea typeface="黑体" pitchFamily="2" charset="-122"/>
              </a:rPr>
              <a:t>领先的中国软件和处理解决方案供应商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endParaRPr lang="zh-CN" altLang="en-US" sz="2000">
              <a:latin typeface="黑体" pitchFamily="2" charset="-122"/>
              <a:ea typeface="黑体" pitchFamily="2" charset="-122"/>
            </a:endParaRP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zh-CN" altLang="en-US" sz="2000">
                <a:latin typeface="黑体" pitchFamily="2" charset="-122"/>
                <a:ea typeface="黑体" pitchFamily="2" charset="-122"/>
              </a:rPr>
              <a:t>致力于为中国的金融服务机构和高等教育机构提供全球久 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None/>
              <a:tabLst>
                <a:tab pos="176213" algn="l"/>
                <a:tab pos="354013" algn="l"/>
              </a:tabLst>
            </a:pPr>
            <a:r>
              <a:rPr lang="zh-CN" altLang="en-US" sz="2000">
                <a:latin typeface="黑体" pitchFamily="2" charset="-122"/>
                <a:ea typeface="黑体" pitchFamily="2" charset="-122"/>
              </a:rPr>
              <a:t>经验证的国际产品以及中国市场定制解决方案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endParaRPr lang="zh-CN" altLang="en-US" sz="2000">
              <a:latin typeface="黑体" pitchFamily="2" charset="-122"/>
              <a:ea typeface="黑体" pitchFamily="2" charset="-122"/>
            </a:endParaRP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en-US" altLang="zh-CN" sz="2000">
                <a:latin typeface="黑体" pitchFamily="2" charset="-122"/>
                <a:ea typeface="黑体" pitchFamily="2" charset="-122"/>
              </a:rPr>
              <a:t>550</a:t>
            </a:r>
            <a:r>
              <a:rPr lang="zh-CN" altLang="en-US" sz="2000">
                <a:latin typeface="黑体" pitchFamily="2" charset="-122"/>
                <a:ea typeface="黑体" pitchFamily="2" charset="-122"/>
              </a:rPr>
              <a:t>多名员工</a:t>
            </a:r>
            <a:r>
              <a:rPr lang="en-US" altLang="zh-CN" sz="2000">
                <a:latin typeface="黑体" pitchFamily="2" charset="-122"/>
                <a:ea typeface="黑体" pitchFamily="2" charset="-122"/>
              </a:rPr>
              <a:t>, </a:t>
            </a:r>
            <a:r>
              <a:rPr lang="zh-CN" altLang="en-US" sz="2000">
                <a:latin typeface="黑体" pitchFamily="2" charset="-122"/>
                <a:ea typeface="黑体" pitchFamily="2" charset="-122"/>
              </a:rPr>
              <a:t>为中国</a:t>
            </a:r>
            <a:r>
              <a:rPr lang="en-US" altLang="zh-CN" sz="2000">
                <a:latin typeface="黑体" pitchFamily="2" charset="-122"/>
                <a:ea typeface="黑体" pitchFamily="2" charset="-122"/>
              </a:rPr>
              <a:t>450</a:t>
            </a:r>
            <a:r>
              <a:rPr lang="zh-CN" altLang="en-US" sz="2000">
                <a:latin typeface="黑体" pitchFamily="2" charset="-122"/>
                <a:ea typeface="黑体" pitchFamily="2" charset="-122"/>
              </a:rPr>
              <a:t>余家客户提供服务，包括中国十</a:t>
            </a:r>
          </a:p>
          <a:p>
            <a:pPr marL="0" indent="342900">
              <a:lnSpc>
                <a:spcPct val="80000"/>
              </a:lnSpc>
              <a:buClr>
                <a:srgbClr val="B0232A"/>
              </a:buClr>
              <a:buSzPct val="80000"/>
              <a:buFont typeface="Wingdings" pitchFamily="2" charset="2"/>
              <a:buNone/>
              <a:tabLst>
                <a:tab pos="176213" algn="l"/>
                <a:tab pos="354013" algn="l"/>
              </a:tabLst>
            </a:pPr>
            <a:r>
              <a:rPr lang="zh-CN" altLang="en-US" sz="2000">
                <a:latin typeface="黑体" pitchFamily="2" charset="-122"/>
                <a:ea typeface="黑体" pitchFamily="2" charset="-122"/>
              </a:rPr>
              <a:t>家最大的银行和五家金融交易所以及众多国内知名高校。</a:t>
            </a:r>
          </a:p>
        </p:txBody>
      </p:sp>
      <p:sp>
        <p:nvSpPr>
          <p:cNvPr id="151555" name="Text Box 3"/>
          <p:cNvSpPr txBox="1">
            <a:spLocks noChangeArrowheads="1"/>
          </p:cNvSpPr>
          <p:nvPr/>
        </p:nvSpPr>
        <p:spPr bwMode="auto">
          <a:xfrm>
            <a:off x="1763713" y="174625"/>
            <a:ext cx="2879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ea typeface="黑体" pitchFamily="2" charset="-122"/>
              </a:rPr>
              <a:t>中国区简介</a:t>
            </a:r>
            <a:endParaRPr lang="zh-CN" altLang="en-US" sz="2400" dirty="0">
              <a:solidFill>
                <a:schemeClr val="bg1"/>
              </a:solidFill>
              <a:ea typeface="黑体" pitchFamily="2" charset="-122"/>
            </a:endParaRP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35" t="2068" r="7065" b="2068"/>
          <a:stretch>
            <a:fillRect/>
          </a:stretch>
        </p:blipFill>
        <p:spPr bwMode="auto">
          <a:xfrm>
            <a:off x="6588125" y="981075"/>
            <a:ext cx="2581275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1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1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1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1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1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1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1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1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1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1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1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1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1515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1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1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1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15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15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15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5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15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15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15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15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15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15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15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15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900113" y="1196975"/>
            <a:ext cx="72009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61938" indent="-261938" algn="l">
              <a:lnSpc>
                <a:spcPct val="115000"/>
              </a:lnSpc>
              <a:spcBef>
                <a:spcPct val="20000"/>
              </a:spcBef>
              <a:buClr>
                <a:srgbClr val="B0232A"/>
              </a:buClr>
              <a:buSzPct val="60000"/>
              <a:buFont typeface="Wingdings" pitchFamily="2" charset="2"/>
              <a:buChar char="l"/>
            </a:pPr>
            <a:r>
              <a:rPr lang="en-US" altLang="zh-CN">
                <a:solidFill>
                  <a:schemeClr val="tx1"/>
                </a:solidFill>
                <a:ea typeface="黑体" pitchFamily="2" charset="-122"/>
              </a:rPr>
              <a:t>SunGard</a:t>
            </a:r>
            <a:r>
              <a:rPr lang="zh-CN" altLang="en-US">
                <a:solidFill>
                  <a:schemeClr val="tx1"/>
                </a:solidFill>
                <a:ea typeface="黑体" pitchFamily="2" charset="-122"/>
              </a:rPr>
              <a:t>是世界领先的软件和</a:t>
            </a:r>
            <a:r>
              <a:rPr lang="en-US" altLang="zh-CN">
                <a:solidFill>
                  <a:schemeClr val="tx1"/>
                </a:solidFill>
                <a:ea typeface="黑体" pitchFamily="2" charset="-122"/>
              </a:rPr>
              <a:t>IT</a:t>
            </a:r>
            <a:r>
              <a:rPr lang="zh-CN" altLang="en-US">
                <a:solidFill>
                  <a:schemeClr val="tx1"/>
                </a:solidFill>
                <a:ea typeface="黑体" pitchFamily="2" charset="-122"/>
              </a:rPr>
              <a:t>服务企业，服务全球</a:t>
            </a:r>
            <a:r>
              <a:rPr lang="en-US" altLang="zh-CN">
                <a:solidFill>
                  <a:schemeClr val="tx1"/>
                </a:solidFill>
                <a:ea typeface="黑体" pitchFamily="2" charset="-122"/>
              </a:rPr>
              <a:t>70</a:t>
            </a:r>
            <a:r>
              <a:rPr lang="zh-CN" altLang="en-US">
                <a:solidFill>
                  <a:schemeClr val="tx1"/>
                </a:solidFill>
                <a:ea typeface="黑体" pitchFamily="2" charset="-122"/>
              </a:rPr>
              <a:t>多个国家，客户超过</a:t>
            </a:r>
            <a:r>
              <a:rPr lang="en-US" altLang="zh-CN">
                <a:solidFill>
                  <a:schemeClr val="tx1"/>
                </a:solidFill>
                <a:ea typeface="黑体" pitchFamily="2" charset="-122"/>
              </a:rPr>
              <a:t>25,000</a:t>
            </a:r>
            <a:r>
              <a:rPr lang="zh-CN" altLang="en-US">
                <a:solidFill>
                  <a:schemeClr val="tx1"/>
                </a:solidFill>
                <a:ea typeface="黑体" pitchFamily="2" charset="-122"/>
              </a:rPr>
              <a:t>位，包括世界上最大的</a:t>
            </a:r>
            <a:r>
              <a:rPr lang="en-US" altLang="zh-CN">
                <a:solidFill>
                  <a:schemeClr val="tx1"/>
                </a:solidFill>
                <a:ea typeface="黑体" pitchFamily="2" charset="-122"/>
              </a:rPr>
              <a:t>25</a:t>
            </a:r>
            <a:r>
              <a:rPr lang="zh-CN" altLang="en-US">
                <a:solidFill>
                  <a:schemeClr val="tx1"/>
                </a:solidFill>
                <a:ea typeface="黑体" pitchFamily="2" charset="-122"/>
              </a:rPr>
              <a:t>家金融服务企业。</a:t>
            </a:r>
            <a:endParaRPr lang="zh-CN" altLang="en-US" sz="800">
              <a:solidFill>
                <a:schemeClr val="tx1"/>
              </a:solidFill>
              <a:ea typeface="黑体" pitchFamily="2" charset="-122"/>
            </a:endParaRPr>
          </a:p>
          <a:p>
            <a:pPr marL="261938" indent="-261938" algn="l">
              <a:lnSpc>
                <a:spcPct val="115000"/>
              </a:lnSpc>
              <a:spcBef>
                <a:spcPct val="20000"/>
              </a:spcBef>
              <a:buClr>
                <a:srgbClr val="B0232A"/>
              </a:buClr>
              <a:buSzPct val="60000"/>
              <a:buFont typeface="Wingdings" pitchFamily="2" charset="2"/>
              <a:buChar char="l"/>
            </a:pPr>
            <a:r>
              <a:rPr lang="en-US" altLang="zh-CN">
                <a:solidFill>
                  <a:schemeClr val="tx1"/>
                </a:solidFill>
                <a:ea typeface="黑体" pitchFamily="2" charset="-122"/>
              </a:rPr>
              <a:t>SunGard</a:t>
            </a:r>
            <a:r>
              <a:rPr lang="zh-CN" altLang="en-US">
                <a:solidFill>
                  <a:schemeClr val="tx1"/>
                </a:solidFill>
                <a:ea typeface="黑体" pitchFamily="2" charset="-122"/>
              </a:rPr>
              <a:t>为金融服务、高等教育和公共部门提供软件和流程解决方案，亦提供灾难恢复服务、</a:t>
            </a:r>
            <a:r>
              <a:rPr lang="en-US" altLang="zh-CN">
                <a:solidFill>
                  <a:schemeClr val="tx1"/>
                </a:solidFill>
                <a:ea typeface="黑体" pitchFamily="2" charset="-122"/>
              </a:rPr>
              <a:t>IT</a:t>
            </a:r>
            <a:r>
              <a:rPr lang="zh-CN" altLang="en-US">
                <a:solidFill>
                  <a:schemeClr val="tx1"/>
                </a:solidFill>
                <a:ea typeface="黑体" pitchFamily="2" charset="-122"/>
              </a:rPr>
              <a:t>管理服务、信息可用性咨询服务和业务连续性管理软件。</a:t>
            </a: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4325938" y="5589588"/>
            <a:ext cx="406241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l"/>
            <a:r>
              <a:rPr lang="zh-CN" altLang="en-US" sz="1600" b="1">
                <a:solidFill>
                  <a:srgbClr val="9E948D"/>
                </a:solidFill>
              </a:rPr>
              <a:t>更多信息，请登陆</a:t>
            </a:r>
            <a:r>
              <a:rPr lang="fr-FR" altLang="zh-CN" sz="1600" b="1">
                <a:solidFill>
                  <a:schemeClr val="tx1"/>
                </a:solidFill>
                <a:hlinkClick r:id="rId2" tooltip="http://www.sungard.com/"/>
              </a:rPr>
              <a:t>www.sungard.com</a:t>
            </a:r>
            <a:r>
              <a:rPr lang="zh-CN" altLang="fr-FR" sz="1600" b="1">
                <a:solidFill>
                  <a:srgbClr val="9E948D"/>
                </a:solidFill>
              </a:rPr>
              <a:t>。</a:t>
            </a:r>
          </a:p>
          <a:p>
            <a:pPr algn="l"/>
            <a:endParaRPr lang="zh-CN" altLang="en-US" sz="1600">
              <a:solidFill>
                <a:schemeClr val="tx1"/>
              </a:solidFill>
            </a:endParaRPr>
          </a:p>
          <a:p>
            <a:pPr algn="l"/>
            <a:r>
              <a:rPr lang="zh-CN" altLang="en-US" sz="1400" b="1" i="1">
                <a:solidFill>
                  <a:srgbClr val="9E948D"/>
                </a:solidFill>
              </a:rPr>
              <a:t>*</a:t>
            </a:r>
            <a:r>
              <a:rPr lang="en-US" altLang="zh-CN" sz="1400" b="1" i="1">
                <a:solidFill>
                  <a:srgbClr val="9E948D"/>
                </a:solidFill>
              </a:rPr>
              <a:t>2009</a:t>
            </a:r>
            <a:r>
              <a:rPr lang="zh-CN" altLang="en-US" sz="1400" b="1" i="1">
                <a:solidFill>
                  <a:srgbClr val="9E948D"/>
                </a:solidFill>
              </a:rPr>
              <a:t>年</a:t>
            </a:r>
            <a:r>
              <a:rPr lang="en-US" altLang="zh-CN" sz="1400" b="1" i="1">
                <a:solidFill>
                  <a:srgbClr val="9E948D"/>
                </a:solidFill>
              </a:rPr>
              <a:t>1</a:t>
            </a:r>
            <a:r>
              <a:rPr lang="zh-CN" altLang="en-US" sz="1400" b="1" i="1">
                <a:solidFill>
                  <a:srgbClr val="9E948D"/>
                </a:solidFill>
              </a:rPr>
              <a:t>月，金融数据库技术供应商跟踪，</a:t>
            </a:r>
            <a:r>
              <a:rPr lang="en-US" altLang="zh-CN" sz="1400" i="1">
                <a:solidFill>
                  <a:schemeClr val="tx1"/>
                </a:solidFill>
                <a:hlinkClick r:id="rId3" tooltip="http://www.datamonitor.com/"/>
              </a:rPr>
              <a:t>http://www.datamonitor.com</a:t>
            </a:r>
            <a:r>
              <a:rPr lang="zh-CN" altLang="en-US" sz="1400" i="1">
                <a:solidFill>
                  <a:schemeClr val="tx1"/>
                </a:solidFill>
              </a:rPr>
              <a:t>。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71550" y="3106738"/>
            <a:ext cx="7026275" cy="2232025"/>
            <a:chOff x="612" y="1957"/>
            <a:chExt cx="4426" cy="1406"/>
          </a:xfrm>
        </p:grpSpPr>
        <p:sp>
          <p:nvSpPr>
            <p:cNvPr id="196617" name="Rectangle 9"/>
            <p:cNvSpPr>
              <a:spLocks noChangeArrowheads="1"/>
            </p:cNvSpPr>
            <p:nvPr/>
          </p:nvSpPr>
          <p:spPr bwMode="auto">
            <a:xfrm>
              <a:off x="3598" y="1957"/>
              <a:ext cx="1407" cy="14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E948D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96618" name="Rectangle 10"/>
            <p:cNvSpPr>
              <a:spLocks noChangeArrowheads="1"/>
            </p:cNvSpPr>
            <p:nvPr/>
          </p:nvSpPr>
          <p:spPr bwMode="auto">
            <a:xfrm>
              <a:off x="2109" y="1957"/>
              <a:ext cx="1407" cy="14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E948D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96619" name="Rectangle 11"/>
            <p:cNvSpPr>
              <a:spLocks noChangeArrowheads="1"/>
            </p:cNvSpPr>
            <p:nvPr/>
          </p:nvSpPr>
          <p:spPr bwMode="auto">
            <a:xfrm>
              <a:off x="612" y="1957"/>
              <a:ext cx="1407" cy="14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E948D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96620" name="Text Box 12"/>
            <p:cNvSpPr txBox="1">
              <a:spLocks noChangeArrowheads="1"/>
            </p:cNvSpPr>
            <p:nvPr/>
          </p:nvSpPr>
          <p:spPr bwMode="auto">
            <a:xfrm>
              <a:off x="3654" y="2024"/>
              <a:ext cx="1384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>
                  <a:solidFill>
                    <a:schemeClr val="tx1"/>
                  </a:solidFill>
                </a:rPr>
                <a:t>《</a:t>
              </a:r>
              <a:r>
                <a:rPr lang="fr-FR" altLang="zh-CN">
                  <a:solidFill>
                    <a:schemeClr val="tx1"/>
                  </a:solidFill>
                </a:rPr>
                <a:t>Continuity</a:t>
              </a:r>
              <a:r>
                <a:rPr lang="zh-CN" altLang="fr-FR">
                  <a:solidFill>
                    <a:schemeClr val="tx1"/>
                  </a:solidFill>
                </a:rPr>
                <a:t>，</a:t>
              </a:r>
              <a:r>
                <a:rPr lang="fr-FR" altLang="zh-CN">
                  <a:solidFill>
                    <a:schemeClr val="tx1"/>
                  </a:solidFill>
                </a:rPr>
                <a:t>Insurance &amp; Risk》</a:t>
              </a:r>
              <a:r>
                <a:rPr lang="zh-CN" altLang="fr-FR" b="1">
                  <a:solidFill>
                    <a:schemeClr val="tx1"/>
                  </a:solidFill>
                </a:rPr>
                <a:t>杂志已史无前例的第五次将</a:t>
              </a:r>
              <a:r>
                <a:rPr lang="fr-FR" altLang="zh-CN">
                  <a:solidFill>
                    <a:schemeClr val="tx1"/>
                  </a:solidFill>
                </a:rPr>
                <a:t>SunGard</a:t>
              </a:r>
              <a:r>
                <a:rPr lang="zh-CN" altLang="fr-FR" b="1">
                  <a:solidFill>
                    <a:schemeClr val="tx1"/>
                  </a:solidFill>
                </a:rPr>
                <a:t>评为年度服务供应商。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96621" name="Text Box 13"/>
            <p:cNvSpPr txBox="1">
              <a:spLocks noChangeArrowheads="1"/>
            </p:cNvSpPr>
            <p:nvPr/>
          </p:nvSpPr>
          <p:spPr bwMode="auto">
            <a:xfrm>
              <a:off x="658" y="2024"/>
              <a:ext cx="1316" cy="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SunGard</a:t>
              </a:r>
              <a:r>
                <a:rPr lang="zh-CN" altLang="en-US" b="1">
                  <a:solidFill>
                    <a:schemeClr val="tx1"/>
                  </a:solidFill>
                </a:rPr>
                <a:t>年收入超过</a:t>
              </a:r>
              <a:r>
                <a:rPr lang="en-US" altLang="zh-CN" b="1">
                  <a:solidFill>
                    <a:schemeClr val="tx1"/>
                  </a:solidFill>
                </a:rPr>
                <a:t>50</a:t>
              </a:r>
              <a:r>
                <a:rPr lang="zh-CN" altLang="en-US" b="1">
                  <a:solidFill>
                    <a:schemeClr val="tx1"/>
                  </a:solidFill>
                </a:rPr>
                <a:t>亿美元，位列财富</a:t>
              </a:r>
              <a:r>
                <a:rPr lang="en-US" altLang="zh-CN" b="1">
                  <a:solidFill>
                    <a:schemeClr val="tx1"/>
                  </a:solidFill>
                </a:rPr>
                <a:t>500</a:t>
              </a:r>
              <a:r>
                <a:rPr lang="zh-CN" altLang="en-US" b="1">
                  <a:solidFill>
                    <a:schemeClr val="tx1"/>
                  </a:solidFill>
                </a:rPr>
                <a:t>强第</a:t>
              </a:r>
              <a:r>
                <a:rPr lang="en-US" altLang="zh-CN" b="1">
                  <a:solidFill>
                    <a:schemeClr val="tx1"/>
                  </a:solidFill>
                </a:rPr>
                <a:t>472</a:t>
              </a:r>
              <a:r>
                <a:rPr lang="zh-CN" altLang="en-US" b="1">
                  <a:solidFill>
                    <a:schemeClr val="tx1"/>
                  </a:solidFill>
                </a:rPr>
                <a:t>位，在福布斯私有企业排行榜中位列私有软件和服务企业第一名。</a:t>
              </a:r>
            </a:p>
          </p:txBody>
        </p:sp>
        <p:sp>
          <p:nvSpPr>
            <p:cNvPr id="196622" name="Text Box 14"/>
            <p:cNvSpPr txBox="1">
              <a:spLocks noChangeArrowheads="1"/>
            </p:cNvSpPr>
            <p:nvPr/>
          </p:nvSpPr>
          <p:spPr bwMode="auto">
            <a:xfrm>
              <a:off x="2155" y="2024"/>
              <a:ext cx="1270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/>
                  </a:solidFill>
                </a:rPr>
                <a:t>根据</a:t>
              </a:r>
              <a:r>
                <a:rPr lang="en-US" altLang="zh-CN">
                  <a:solidFill>
                    <a:schemeClr val="tx1"/>
                  </a:solidFill>
                </a:rPr>
                <a:t>Datamonitor*</a:t>
              </a:r>
              <a:r>
                <a:rPr lang="zh-CN" altLang="en-US" b="1">
                  <a:solidFill>
                    <a:schemeClr val="tx1"/>
                  </a:solidFill>
                </a:rPr>
                <a:t>提供的信息，</a:t>
              </a:r>
              <a:r>
                <a:rPr lang="en-US" altLang="zh-CN">
                  <a:solidFill>
                    <a:schemeClr val="tx1"/>
                  </a:solidFill>
                </a:rPr>
                <a:t>SunGard</a:t>
              </a:r>
              <a:r>
                <a:rPr lang="zh-CN" altLang="en-US" b="1">
                  <a:solidFill>
                    <a:schemeClr val="tx1"/>
                  </a:solidFill>
                </a:rPr>
                <a:t>是继</a:t>
              </a:r>
              <a:r>
                <a:rPr lang="en-US" altLang="zh-CN">
                  <a:solidFill>
                    <a:schemeClr val="tx1"/>
                  </a:solidFill>
                </a:rPr>
                <a:t>Oracle</a:t>
              </a:r>
              <a:r>
                <a:rPr lang="zh-CN" altLang="en-US" b="1">
                  <a:solidFill>
                    <a:schemeClr val="tx1"/>
                  </a:solidFill>
                </a:rPr>
                <a:t>和</a:t>
              </a:r>
              <a:r>
                <a:rPr lang="en-US" altLang="zh-CN">
                  <a:solidFill>
                    <a:schemeClr val="tx1"/>
                  </a:solidFill>
                </a:rPr>
                <a:t>SAP</a:t>
              </a:r>
              <a:r>
                <a:rPr lang="zh-CN" altLang="en-US" b="1">
                  <a:solidFill>
                    <a:schemeClr val="tx1"/>
                  </a:solidFill>
                </a:rPr>
                <a:t>之后的全球第三大应用软件供应商。</a:t>
              </a:r>
            </a:p>
          </p:txBody>
        </p:sp>
      </p:grpSp>
      <p:sp>
        <p:nvSpPr>
          <p:cNvPr id="196623" name="Text Box 15"/>
          <p:cNvSpPr txBox="1">
            <a:spLocks noChangeArrowheads="1"/>
          </p:cNvSpPr>
          <p:nvPr/>
        </p:nvSpPr>
        <p:spPr bwMode="auto">
          <a:xfrm>
            <a:off x="1763713" y="174625"/>
            <a:ext cx="2879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关于</a:t>
            </a:r>
            <a:r>
              <a:rPr lang="en-US" altLang="zh-CN" sz="2400">
                <a:solidFill>
                  <a:schemeClr val="bg1"/>
                </a:solidFill>
                <a:ea typeface="黑体" pitchFamily="2" charset="-122"/>
              </a:rPr>
              <a:t>SunGard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mph" presetSubtype="0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2" grpId="0"/>
      <p:bldP spid="196612" grpId="1"/>
      <p:bldP spid="1966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4" name="Rectangle 44"/>
          <p:cNvSpPr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06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1747838" y="58738"/>
            <a:ext cx="2879725" cy="7064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业务领域</a:t>
            </a:r>
            <a:endParaRPr lang="zh-CN" altLang="en-GB" sz="240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122911" name="Rectangle 31"/>
          <p:cNvSpPr>
            <a:spLocks noChangeArrowheads="1"/>
          </p:cNvSpPr>
          <p:nvPr/>
        </p:nvSpPr>
        <p:spPr bwMode="auto">
          <a:xfrm>
            <a:off x="893763" y="1333500"/>
            <a:ext cx="1014412" cy="1951038"/>
          </a:xfrm>
          <a:prstGeom prst="rect">
            <a:avLst/>
          </a:prstGeom>
          <a:solidFill>
            <a:srgbClr val="9E948D"/>
          </a:solidFill>
          <a:ln w="9525">
            <a:solidFill>
              <a:srgbClr val="9E948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13" name="AutoShape 33"/>
          <p:cNvSpPr>
            <a:spLocks noChangeArrowheads="1"/>
          </p:cNvSpPr>
          <p:nvPr/>
        </p:nvSpPr>
        <p:spPr bwMode="auto">
          <a:xfrm>
            <a:off x="1908175" y="1328738"/>
            <a:ext cx="6192838" cy="1955800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9E948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14" name="Text Box 34"/>
          <p:cNvSpPr txBox="1">
            <a:spLocks noChangeArrowheads="1"/>
          </p:cNvSpPr>
          <p:nvPr/>
        </p:nvSpPr>
        <p:spPr bwMode="auto">
          <a:xfrm>
            <a:off x="1979613" y="1484313"/>
            <a:ext cx="6264275" cy="1600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spcAft>
                <a:spcPct val="50000"/>
              </a:spcAft>
              <a:buFont typeface="Wingdings" pitchFamily="2" charset="2"/>
              <a:buNone/>
              <a:tabLst>
                <a:tab pos="111125" algn="l"/>
              </a:tabLst>
            </a:pPr>
            <a:r>
              <a:rPr lang="en-US" altLang="zh-CN" sz="1400" dirty="0">
                <a:solidFill>
                  <a:schemeClr val="bg2"/>
                </a:solidFill>
              </a:rPr>
              <a:t>■</a:t>
            </a:r>
            <a:r>
              <a:rPr lang="en-US" altLang="zh-CN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金仕达交易所管理系统</a:t>
            </a:r>
            <a:r>
              <a:rPr lang="zh-CN" altLang="en-US" sz="1400" dirty="0"/>
              <a:t>   </a:t>
            </a:r>
            <a:r>
              <a:rPr lang="zh-CN" altLang="en-US" sz="1400" dirty="0">
                <a:solidFill>
                  <a:schemeClr val="bg2"/>
                </a:solidFill>
              </a:rPr>
              <a:t>■</a:t>
            </a:r>
            <a:r>
              <a:rPr lang="zh-CN" altLang="en-US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金仕达投资管理系</a:t>
            </a:r>
            <a:r>
              <a:rPr lang="zh-CN" altLang="en-US" sz="1400" dirty="0"/>
              <a:t>             </a:t>
            </a:r>
            <a:r>
              <a:rPr lang="zh-CN" altLang="en-US" sz="1400" dirty="0">
                <a:solidFill>
                  <a:schemeClr val="bg2"/>
                </a:solidFill>
              </a:rPr>
              <a:t>■</a:t>
            </a:r>
            <a:r>
              <a:rPr lang="zh-CN" altLang="en-US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金仕达数字校园</a:t>
            </a:r>
          </a:p>
          <a:p>
            <a:pPr algn="l" eaLnBrk="0" hangingPunct="0">
              <a:spcBef>
                <a:spcPct val="50000"/>
              </a:spcBef>
              <a:spcAft>
                <a:spcPct val="50000"/>
              </a:spcAft>
              <a:buFont typeface="Wingdings" pitchFamily="2" charset="2"/>
              <a:buNone/>
              <a:tabLst>
                <a:tab pos="111125" algn="l"/>
              </a:tabLst>
            </a:pPr>
            <a:r>
              <a:rPr lang="zh-CN" altLang="en-US" sz="1400" dirty="0">
                <a:solidFill>
                  <a:schemeClr val="bg2"/>
                </a:solidFill>
              </a:rPr>
              <a:t>■</a:t>
            </a:r>
            <a:r>
              <a:rPr lang="zh-CN" altLang="en-US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金仕达期货交易系统</a:t>
            </a:r>
            <a:r>
              <a:rPr lang="zh-CN" altLang="en-US" sz="1400" dirty="0"/>
              <a:t>	       </a:t>
            </a:r>
            <a:r>
              <a:rPr lang="zh-CN" altLang="en-US" sz="1400" dirty="0">
                <a:solidFill>
                  <a:schemeClr val="bg2"/>
                </a:solidFill>
              </a:rPr>
              <a:t>■</a:t>
            </a:r>
            <a:r>
              <a:rPr lang="zh-CN" altLang="en-US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金仕达经纪业务管理系统</a:t>
            </a:r>
            <a:r>
              <a:rPr lang="zh-CN" altLang="en-US" sz="1400" dirty="0"/>
              <a:t>  </a:t>
            </a:r>
            <a:r>
              <a:rPr lang="zh-CN" altLang="en-US" sz="1400" dirty="0">
                <a:solidFill>
                  <a:schemeClr val="bg2"/>
                </a:solidFill>
              </a:rPr>
              <a:t>■</a:t>
            </a:r>
            <a:r>
              <a:rPr lang="zh-CN" altLang="en-US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金仕达一卡通</a:t>
            </a:r>
          </a:p>
          <a:p>
            <a:pPr algn="l" eaLnBrk="0" hangingPunct="0">
              <a:spcBef>
                <a:spcPct val="50000"/>
              </a:spcBef>
              <a:spcAft>
                <a:spcPct val="50000"/>
              </a:spcAft>
              <a:buFont typeface="Wingdings" pitchFamily="2" charset="2"/>
              <a:buNone/>
              <a:tabLst>
                <a:tab pos="111125" algn="l"/>
              </a:tabLst>
            </a:pPr>
            <a:r>
              <a:rPr lang="zh-CN" altLang="en-US" sz="1400" dirty="0">
                <a:solidFill>
                  <a:schemeClr val="bg2"/>
                </a:solidFill>
              </a:rPr>
              <a:t>■</a:t>
            </a:r>
            <a:r>
              <a:rPr lang="zh-CN" altLang="en-US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金仕达证券交易系统</a:t>
            </a:r>
            <a:r>
              <a:rPr lang="zh-CN" altLang="en-US" sz="1400" dirty="0"/>
              <a:t>	       </a:t>
            </a:r>
            <a:r>
              <a:rPr lang="zh-CN" altLang="en-US" sz="1400" dirty="0">
                <a:solidFill>
                  <a:schemeClr val="bg2"/>
                </a:solidFill>
              </a:rPr>
              <a:t>■</a:t>
            </a:r>
            <a:r>
              <a:rPr lang="zh-CN" altLang="en-US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金仕达特别结算系统</a:t>
            </a:r>
          </a:p>
          <a:p>
            <a:pPr algn="l" eaLnBrk="0" hangingPunct="0">
              <a:spcBef>
                <a:spcPct val="50000"/>
              </a:spcBef>
              <a:spcAft>
                <a:spcPct val="50000"/>
              </a:spcAft>
              <a:buFont typeface="Wingdings" pitchFamily="2" charset="2"/>
              <a:buNone/>
              <a:tabLst>
                <a:tab pos="111125" algn="l"/>
              </a:tabLst>
            </a:pPr>
            <a:r>
              <a:rPr lang="zh-CN" altLang="en-US" sz="1400" dirty="0">
                <a:solidFill>
                  <a:schemeClr val="bg2"/>
                </a:solidFill>
              </a:rPr>
              <a:t>■</a:t>
            </a:r>
            <a:r>
              <a:rPr lang="zh-CN" altLang="en-US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金仕达黄金交易系统</a:t>
            </a:r>
            <a:r>
              <a:rPr lang="zh-CN" altLang="en-US" sz="1400" dirty="0"/>
              <a:t>       </a:t>
            </a:r>
            <a:r>
              <a:rPr lang="zh-CN" altLang="en-US" sz="1400" dirty="0">
                <a:solidFill>
                  <a:schemeClr val="bg2"/>
                </a:solidFill>
              </a:rPr>
              <a:t>■</a:t>
            </a:r>
            <a:r>
              <a:rPr lang="zh-CN" altLang="en-US" sz="1400" dirty="0"/>
              <a:t> </a:t>
            </a:r>
            <a:r>
              <a:rPr lang="zh-CN" altLang="en-US" sz="1400" dirty="0">
                <a:ea typeface="黑体" pitchFamily="2" charset="-122"/>
              </a:rPr>
              <a:t>金仕达数据仓库</a:t>
            </a:r>
          </a:p>
        </p:txBody>
      </p:sp>
      <p:sp>
        <p:nvSpPr>
          <p:cNvPr id="122916" name="Rectangle 36"/>
          <p:cNvSpPr>
            <a:spLocks noChangeArrowheads="1"/>
          </p:cNvSpPr>
          <p:nvPr/>
        </p:nvSpPr>
        <p:spPr bwMode="auto">
          <a:xfrm>
            <a:off x="893763" y="3571875"/>
            <a:ext cx="1014412" cy="2809875"/>
          </a:xfrm>
          <a:prstGeom prst="rect">
            <a:avLst/>
          </a:prstGeom>
          <a:solidFill>
            <a:srgbClr val="9E948D"/>
          </a:solidFill>
          <a:ln w="9525">
            <a:solidFill>
              <a:srgbClr val="9E948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18" name="AutoShape 38"/>
          <p:cNvSpPr>
            <a:spLocks noChangeArrowheads="1"/>
          </p:cNvSpPr>
          <p:nvPr/>
        </p:nvSpPr>
        <p:spPr bwMode="auto">
          <a:xfrm>
            <a:off x="1908175" y="3571875"/>
            <a:ext cx="6192838" cy="2809875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9E948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19" name="Text Box 39"/>
          <p:cNvSpPr txBox="1">
            <a:spLocks noChangeArrowheads="1"/>
          </p:cNvSpPr>
          <p:nvPr/>
        </p:nvSpPr>
        <p:spPr bwMode="auto">
          <a:xfrm>
            <a:off x="2038350" y="3644900"/>
            <a:ext cx="5773738" cy="2560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tabLst>
                <a:tab pos="111125" algn="l"/>
              </a:tabLst>
            </a:pPr>
            <a:r>
              <a:rPr lang="en-US" altLang="zh-CN" sz="1400">
                <a:solidFill>
                  <a:schemeClr val="bg2"/>
                </a:solidFill>
              </a:rPr>
              <a:t>■</a:t>
            </a:r>
            <a:r>
              <a:rPr lang="en-US" altLang="zh-CN" sz="1400"/>
              <a:t> SunGard AvantGard      </a:t>
            </a:r>
            <a:r>
              <a:rPr lang="en-US" altLang="zh-CN" sz="1400">
                <a:solidFill>
                  <a:schemeClr val="bg2"/>
                </a:solidFill>
              </a:rPr>
              <a:t>■</a:t>
            </a:r>
            <a:r>
              <a:rPr lang="en-US" altLang="zh-CN" sz="1400"/>
              <a:t> SunGard Adaptiv </a:t>
            </a:r>
          </a:p>
          <a:p>
            <a:pPr algn="l">
              <a:lnSpc>
                <a:spcPct val="150000"/>
              </a:lnSpc>
              <a:tabLst>
                <a:tab pos="111125" algn="l"/>
              </a:tabLst>
            </a:pPr>
            <a:r>
              <a:rPr lang="en-US" altLang="zh-CN" sz="1400">
                <a:solidFill>
                  <a:schemeClr val="bg2"/>
                </a:solidFill>
              </a:rPr>
              <a:t>■</a:t>
            </a:r>
            <a:r>
              <a:rPr lang="en-US" altLang="zh-CN" sz="1400"/>
              <a:t> SunGard Ambit</a:t>
            </a:r>
            <a:r>
              <a:rPr lang="en-US" altLang="zh-CN"/>
              <a:t>           </a:t>
            </a:r>
            <a:r>
              <a:rPr lang="en-US" altLang="zh-CN" sz="1400">
                <a:solidFill>
                  <a:schemeClr val="bg2"/>
                </a:solidFill>
              </a:rPr>
              <a:t>■</a:t>
            </a:r>
            <a:r>
              <a:rPr lang="en-US" altLang="zh-CN" sz="1400"/>
              <a:t> SunGard FRONT ARENA</a:t>
            </a:r>
          </a:p>
          <a:p>
            <a:pPr algn="l">
              <a:lnSpc>
                <a:spcPct val="150000"/>
              </a:lnSpc>
              <a:tabLst>
                <a:tab pos="111125" algn="l"/>
              </a:tabLst>
            </a:pPr>
            <a:r>
              <a:rPr lang="en-US" altLang="zh-CN" sz="900">
                <a:solidFill>
                  <a:schemeClr val="bg2"/>
                </a:solidFill>
              </a:rPr>
              <a:t>●</a:t>
            </a:r>
            <a:r>
              <a:rPr lang="en-US" altLang="zh-CN" sz="1200"/>
              <a:t> Ambit Integrity                       </a:t>
            </a:r>
            <a:r>
              <a:rPr lang="en-US" altLang="zh-CN" sz="1400">
                <a:solidFill>
                  <a:schemeClr val="bg2"/>
                </a:solidFill>
              </a:rPr>
              <a:t>■</a:t>
            </a:r>
            <a:r>
              <a:rPr lang="en-US" altLang="zh-CN" sz="1400"/>
              <a:t> SunGard Global Plus </a:t>
            </a:r>
          </a:p>
          <a:p>
            <a:pPr algn="l">
              <a:lnSpc>
                <a:spcPct val="150000"/>
              </a:lnSpc>
              <a:tabLst>
                <a:tab pos="111125" algn="l"/>
              </a:tabLst>
            </a:pPr>
            <a:r>
              <a:rPr lang="en-US" altLang="zh-CN" sz="900">
                <a:solidFill>
                  <a:schemeClr val="bg2"/>
                </a:solidFill>
              </a:rPr>
              <a:t>●</a:t>
            </a:r>
            <a:r>
              <a:rPr lang="en-US" altLang="zh-CN" sz="1200"/>
              <a:t> Ambit Quantum                     </a:t>
            </a:r>
            <a:r>
              <a:rPr lang="en-US" altLang="zh-CN" sz="1400">
                <a:solidFill>
                  <a:schemeClr val="bg2"/>
                </a:solidFill>
              </a:rPr>
              <a:t>■</a:t>
            </a:r>
            <a:r>
              <a:rPr lang="en-US" altLang="zh-CN" sz="1400"/>
              <a:t> SunGard iWORKS </a:t>
            </a:r>
            <a:r>
              <a:rPr lang="en-US" altLang="zh-CN" sz="1200"/>
              <a:t>                 </a:t>
            </a:r>
          </a:p>
          <a:p>
            <a:pPr algn="l">
              <a:lnSpc>
                <a:spcPct val="150000"/>
              </a:lnSpc>
              <a:tabLst>
                <a:tab pos="111125" algn="l"/>
              </a:tabLst>
            </a:pPr>
            <a:r>
              <a:rPr lang="en-US" altLang="zh-CN" sz="900">
                <a:solidFill>
                  <a:schemeClr val="bg2"/>
                </a:solidFill>
              </a:rPr>
              <a:t>●</a:t>
            </a:r>
            <a:r>
              <a:rPr lang="en-US" altLang="zh-CN" sz="1200"/>
              <a:t> Ambit ALM</a:t>
            </a:r>
          </a:p>
          <a:p>
            <a:pPr algn="l">
              <a:lnSpc>
                <a:spcPct val="150000"/>
              </a:lnSpc>
              <a:tabLst>
                <a:tab pos="111125" algn="l"/>
              </a:tabLst>
            </a:pPr>
            <a:r>
              <a:rPr lang="en-US" altLang="zh-CN" sz="900">
                <a:solidFill>
                  <a:schemeClr val="bg2"/>
                </a:solidFill>
              </a:rPr>
              <a:t>●</a:t>
            </a:r>
            <a:r>
              <a:rPr lang="en-US" altLang="zh-CN" sz="1200"/>
              <a:t> Ambit Basel Ⅱ</a:t>
            </a:r>
          </a:p>
          <a:p>
            <a:pPr algn="l">
              <a:lnSpc>
                <a:spcPct val="150000"/>
              </a:lnSpc>
              <a:tabLst>
                <a:tab pos="111125" algn="l"/>
              </a:tabLst>
            </a:pPr>
            <a:r>
              <a:rPr lang="en-US" altLang="zh-CN" sz="900">
                <a:solidFill>
                  <a:schemeClr val="bg2"/>
                </a:solidFill>
              </a:rPr>
              <a:t>●</a:t>
            </a:r>
            <a:r>
              <a:rPr lang="en-US" altLang="zh-CN" sz="1200"/>
              <a:t> Ambit Core Banking</a:t>
            </a:r>
          </a:p>
          <a:p>
            <a:pPr algn="l">
              <a:lnSpc>
                <a:spcPct val="150000"/>
              </a:lnSpc>
              <a:tabLst>
                <a:tab pos="111125" algn="l"/>
              </a:tabLst>
            </a:pPr>
            <a:r>
              <a:rPr lang="en-US" altLang="zh-CN" sz="900">
                <a:solidFill>
                  <a:schemeClr val="bg2"/>
                </a:solidFill>
              </a:rPr>
              <a:t>●</a:t>
            </a:r>
            <a:r>
              <a:rPr lang="en-US" altLang="zh-CN" sz="1200"/>
              <a:t> Ambit APSYS</a:t>
            </a:r>
          </a:p>
        </p:txBody>
      </p:sp>
      <p:sp>
        <p:nvSpPr>
          <p:cNvPr id="122922" name="Text Box 42"/>
          <p:cNvSpPr txBox="1">
            <a:spLocks noChangeArrowheads="1"/>
          </p:cNvSpPr>
          <p:nvPr/>
        </p:nvSpPr>
        <p:spPr bwMode="auto">
          <a:xfrm>
            <a:off x="1019175" y="1500188"/>
            <a:ext cx="7874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黑体" pitchFamily="2" charset="-122"/>
              </a:rPr>
              <a:t>中国市场定制解决方案</a:t>
            </a:r>
          </a:p>
        </p:txBody>
      </p:sp>
      <p:sp>
        <p:nvSpPr>
          <p:cNvPr id="122923" name="Text Box 43"/>
          <p:cNvSpPr txBox="1">
            <a:spLocks noChangeArrowheads="1"/>
          </p:cNvSpPr>
          <p:nvPr/>
        </p:nvSpPr>
        <p:spPr bwMode="auto">
          <a:xfrm>
            <a:off x="1173163" y="4537075"/>
            <a:ext cx="45878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黑体" pitchFamily="2" charset="-122"/>
              </a:rPr>
              <a:t>国际产品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62125" y="58738"/>
            <a:ext cx="2879725" cy="7064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为中国客户服务</a:t>
            </a:r>
            <a:endParaRPr lang="zh-CN" altLang="en-GB" sz="240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53604" name="Picture 4" descr="工商银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300163"/>
            <a:ext cx="2047875" cy="447675"/>
          </a:xfrm>
          <a:prstGeom prst="rect">
            <a:avLst/>
          </a:prstGeom>
          <a:noFill/>
        </p:spPr>
      </p:pic>
      <p:pic>
        <p:nvPicPr>
          <p:cNvPr id="153605" name="Picture 5" descr="图片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9288" y="1300163"/>
            <a:ext cx="1349375" cy="471487"/>
          </a:xfrm>
          <a:prstGeom prst="rect">
            <a:avLst/>
          </a:prstGeom>
          <a:noFill/>
        </p:spPr>
      </p:pic>
      <p:pic>
        <p:nvPicPr>
          <p:cNvPr id="153606" name="Picture 6" descr="图片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0675" y="1270000"/>
            <a:ext cx="1957388" cy="530225"/>
          </a:xfrm>
          <a:prstGeom prst="rect">
            <a:avLst/>
          </a:prstGeom>
          <a:noFill/>
        </p:spPr>
      </p:pic>
      <p:pic>
        <p:nvPicPr>
          <p:cNvPr id="153607" name="Picture 7" descr="图片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2050" y="1300163"/>
            <a:ext cx="1790700" cy="385762"/>
          </a:xfrm>
          <a:prstGeom prst="rect">
            <a:avLst/>
          </a:prstGeom>
          <a:noFill/>
        </p:spPr>
      </p:pic>
      <p:pic>
        <p:nvPicPr>
          <p:cNvPr id="153608" name="Picture 8" descr="上海黄金交易所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68575" y="2039938"/>
            <a:ext cx="1839913" cy="347662"/>
          </a:xfrm>
          <a:prstGeom prst="rect">
            <a:avLst/>
          </a:prstGeom>
          <a:noFill/>
        </p:spPr>
      </p:pic>
      <p:pic>
        <p:nvPicPr>
          <p:cNvPr id="153609" name="Picture 9" descr="home_logo_12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92600" y="1930400"/>
            <a:ext cx="2873375" cy="528638"/>
          </a:xfrm>
          <a:prstGeom prst="rect">
            <a:avLst/>
          </a:prstGeom>
          <a:noFill/>
        </p:spPr>
      </p:pic>
      <p:pic>
        <p:nvPicPr>
          <p:cNvPr id="153610" name="Picture 10" descr="logo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0338" y="1946275"/>
            <a:ext cx="2166937" cy="542925"/>
          </a:xfrm>
          <a:prstGeom prst="rect">
            <a:avLst/>
          </a:prstGeom>
          <a:noFill/>
        </p:spPr>
      </p:pic>
      <p:pic>
        <p:nvPicPr>
          <p:cNvPr id="153611" name="Picture 11" descr="全国社保基金理事会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78238" y="2854325"/>
            <a:ext cx="2233612" cy="393700"/>
          </a:xfrm>
          <a:prstGeom prst="rect">
            <a:avLst/>
          </a:prstGeom>
          <a:noFill/>
        </p:spPr>
      </p:pic>
      <p:pic>
        <p:nvPicPr>
          <p:cNvPr id="153612" name="Picture 12" descr="未标题-1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8FFFE"/>
              </a:clrFrom>
              <a:clrTo>
                <a:srgbClr val="F8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1388" y="2854325"/>
            <a:ext cx="2171700" cy="425450"/>
          </a:xfrm>
          <a:prstGeom prst="rect">
            <a:avLst/>
          </a:prstGeom>
          <a:noFill/>
        </p:spPr>
      </p:pic>
      <p:pic>
        <p:nvPicPr>
          <p:cNvPr id="153613" name="Picture 13" descr="太平洋保险集团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15088" y="2854325"/>
            <a:ext cx="1838325" cy="295275"/>
          </a:xfrm>
          <a:prstGeom prst="rect">
            <a:avLst/>
          </a:prstGeom>
          <a:noFill/>
        </p:spPr>
      </p:pic>
      <p:pic>
        <p:nvPicPr>
          <p:cNvPr id="153614" name="Picture 14" descr="图片20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8FEFE"/>
              </a:clrFrom>
              <a:clrTo>
                <a:srgbClr val="F8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2488" y="3852863"/>
            <a:ext cx="2168525" cy="396875"/>
          </a:xfrm>
          <a:prstGeom prst="rect">
            <a:avLst/>
          </a:prstGeom>
          <a:noFill/>
        </p:spPr>
      </p:pic>
      <p:pic>
        <p:nvPicPr>
          <p:cNvPr id="153615" name="Picture 15" descr="图片2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692775" y="3852863"/>
            <a:ext cx="2297113" cy="336550"/>
          </a:xfrm>
          <a:prstGeom prst="rect">
            <a:avLst/>
          </a:prstGeom>
          <a:noFill/>
        </p:spPr>
      </p:pic>
      <p:pic>
        <p:nvPicPr>
          <p:cNvPr id="153616" name="Picture 16" descr="广发证券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8700" y="3852863"/>
            <a:ext cx="2232025" cy="339725"/>
          </a:xfrm>
          <a:prstGeom prst="rect">
            <a:avLst/>
          </a:prstGeom>
          <a:noFill/>
        </p:spPr>
      </p:pic>
      <p:pic>
        <p:nvPicPr>
          <p:cNvPr id="153617" name="Picture 17" descr="图片2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7075" y="3359150"/>
            <a:ext cx="2168525" cy="407988"/>
          </a:xfrm>
          <a:prstGeom prst="rect">
            <a:avLst/>
          </a:prstGeom>
          <a:noFill/>
        </p:spPr>
      </p:pic>
      <p:pic>
        <p:nvPicPr>
          <p:cNvPr id="153618" name="Picture 18" descr="长盛基金管理有限公司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73413" y="3359150"/>
            <a:ext cx="1970087" cy="430213"/>
          </a:xfrm>
          <a:prstGeom prst="rect">
            <a:avLst/>
          </a:prstGeom>
          <a:noFill/>
        </p:spPr>
      </p:pic>
      <p:pic>
        <p:nvPicPr>
          <p:cNvPr id="153619" name="Picture 19" descr="图片13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8FFF8"/>
              </a:clrFrom>
              <a:clrTo>
                <a:srgbClr val="F8FF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07250" y="3359150"/>
            <a:ext cx="1181100" cy="322263"/>
          </a:xfrm>
          <a:prstGeom prst="rect">
            <a:avLst/>
          </a:prstGeom>
          <a:noFill/>
        </p:spPr>
      </p:pic>
      <p:pic>
        <p:nvPicPr>
          <p:cNvPr id="153620" name="Picture 20" descr="中今黄金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65350" y="4294188"/>
            <a:ext cx="1970088" cy="322262"/>
          </a:xfrm>
          <a:prstGeom prst="rect">
            <a:avLst/>
          </a:prstGeom>
          <a:noFill/>
        </p:spPr>
      </p:pic>
      <p:pic>
        <p:nvPicPr>
          <p:cNvPr id="153621" name="Picture 21" descr="云南地矿资源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14863" y="4294188"/>
            <a:ext cx="2303462" cy="307975"/>
          </a:xfrm>
          <a:prstGeom prst="rect">
            <a:avLst/>
          </a:prstGeom>
          <a:noFill/>
        </p:spPr>
      </p:pic>
      <p:pic>
        <p:nvPicPr>
          <p:cNvPr id="153622" name="Picture 22" descr="图片3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549900" y="3430588"/>
            <a:ext cx="1244600" cy="287337"/>
          </a:xfrm>
          <a:prstGeom prst="rect">
            <a:avLst/>
          </a:prstGeom>
          <a:noFill/>
        </p:spPr>
      </p:pic>
      <p:pic>
        <p:nvPicPr>
          <p:cNvPr id="153623" name="Picture 23" descr="shenyin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9" t="8957" r="1459" b="6201"/>
          <a:stretch>
            <a:fillRect/>
          </a:stretch>
        </p:blipFill>
        <p:spPr bwMode="auto">
          <a:xfrm>
            <a:off x="2486025" y="5084763"/>
            <a:ext cx="1246188" cy="368300"/>
          </a:xfrm>
          <a:prstGeom prst="rect">
            <a:avLst/>
          </a:prstGeom>
          <a:noFill/>
        </p:spPr>
      </p:pic>
      <p:pic>
        <p:nvPicPr>
          <p:cNvPr id="153624" name="Picture 24" descr="logo"/>
          <p:cNvPicPr>
            <a:picLocks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4538" y="5086350"/>
            <a:ext cx="1509712" cy="312738"/>
          </a:xfrm>
          <a:prstGeom prst="rect">
            <a:avLst/>
          </a:prstGeom>
          <a:noFill/>
        </p:spPr>
      </p:pic>
      <p:pic>
        <p:nvPicPr>
          <p:cNvPr id="153625" name="Picture 25" descr="guangda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70350" y="5111750"/>
            <a:ext cx="1190625" cy="333375"/>
          </a:xfrm>
          <a:prstGeom prst="rect">
            <a:avLst/>
          </a:prstGeom>
          <a:noFill/>
        </p:spPr>
      </p:pic>
      <p:pic>
        <p:nvPicPr>
          <p:cNvPr id="153626" name="Picture 26" descr="国泰君安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BFEF7"/>
              </a:clrFrom>
              <a:clrTo>
                <a:srgbClr val="FBFE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4363" y="5129213"/>
            <a:ext cx="1660525" cy="288925"/>
          </a:xfrm>
          <a:prstGeom prst="rect">
            <a:avLst/>
          </a:prstGeom>
          <a:noFill/>
        </p:spPr>
      </p:pic>
      <p:pic>
        <p:nvPicPr>
          <p:cNvPr id="153627" name="Picture 27" descr="haitong"/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37188" y="5062538"/>
            <a:ext cx="1444625" cy="339725"/>
          </a:xfrm>
          <a:prstGeom prst="rect">
            <a:avLst/>
          </a:prstGeom>
          <a:noFill/>
        </p:spPr>
      </p:pic>
      <p:pic>
        <p:nvPicPr>
          <p:cNvPr id="153628" name="Picture 28" descr="tongji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3162300" y="5676900"/>
            <a:ext cx="725488" cy="739775"/>
          </a:xfrm>
          <a:prstGeom prst="rect">
            <a:avLst/>
          </a:prstGeom>
          <a:noFill/>
        </p:spPr>
      </p:pic>
      <p:pic>
        <p:nvPicPr>
          <p:cNvPr id="153629" name="Picture 29" descr="haishi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6511925" y="5649913"/>
            <a:ext cx="727075" cy="739775"/>
          </a:xfrm>
          <a:prstGeom prst="rect">
            <a:avLst/>
          </a:prstGeom>
          <a:noFill/>
        </p:spPr>
      </p:pic>
      <p:pic>
        <p:nvPicPr>
          <p:cNvPr id="153630" name="Picture 30" descr="shangligo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395913" y="5676900"/>
            <a:ext cx="722312" cy="739775"/>
          </a:xfrm>
          <a:prstGeom prst="rect">
            <a:avLst/>
          </a:prstGeom>
          <a:noFill/>
        </p:spPr>
      </p:pic>
      <p:pic>
        <p:nvPicPr>
          <p:cNvPr id="153631" name="Picture 31" descr="shangda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278313" y="5610225"/>
            <a:ext cx="635000" cy="842963"/>
          </a:xfrm>
          <a:prstGeom prst="rect">
            <a:avLst/>
          </a:prstGeom>
          <a:noFill/>
        </p:spPr>
      </p:pic>
      <p:pic>
        <p:nvPicPr>
          <p:cNvPr id="153632" name="Picture 32" descr="sjtu01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979613" y="5676900"/>
            <a:ext cx="72231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3" name="Picture 33" descr="fudan01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863600" y="5676900"/>
            <a:ext cx="722313" cy="741363"/>
          </a:xfrm>
          <a:prstGeom prst="rect">
            <a:avLst/>
          </a:prstGeom>
          <a:noFill/>
        </p:spPr>
      </p:pic>
      <p:pic>
        <p:nvPicPr>
          <p:cNvPr id="153634" name="Picture 34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BFFFD"/>
              </a:clrFrom>
              <a:clrTo>
                <a:srgbClr val="FB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0150" y="5583238"/>
            <a:ext cx="852488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5" name="Picture 35" descr="上海期货交易所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95288" y="1989138"/>
            <a:ext cx="2089150" cy="482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62125" y="58738"/>
            <a:ext cx="2879725" cy="7064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4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教育行业用户</a:t>
            </a:r>
            <a:endParaRPr lang="zh-CN" altLang="en-GB" sz="240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4357" name="Rectangle 37"/>
          <p:cNvSpPr>
            <a:spLocks noChangeArrowheads="1"/>
          </p:cNvSpPr>
          <p:nvPr/>
        </p:nvSpPr>
        <p:spPr bwMode="auto">
          <a:xfrm>
            <a:off x="539750" y="1341438"/>
            <a:ext cx="7935913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342900" algn="l">
              <a:lnSpc>
                <a:spcPct val="80000"/>
              </a:lnSpc>
              <a:spcBef>
                <a:spcPct val="20000"/>
              </a:spcBef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en-US" altLang="zh-CN"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SUNGARD</a:t>
            </a:r>
            <a:r>
              <a:rPr lang="zh-CN" altLang="en-US"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全球</a:t>
            </a:r>
          </a:p>
          <a:p>
            <a:pPr marL="1081088" lvl="1" indent="-360363" algn="l">
              <a:lnSpc>
                <a:spcPct val="80000"/>
              </a:lnSpc>
              <a:spcBef>
                <a:spcPct val="20000"/>
              </a:spcBef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en-AU" altLang="zh-CN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1600</a:t>
            </a:r>
            <a:r>
              <a:rPr lang="zh-CN" altLang="en-AU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余位高校客户，</a:t>
            </a:r>
            <a:r>
              <a:rPr lang="en-US" altLang="zh-CN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800</a:t>
            </a:r>
            <a:r>
              <a:rPr lang="zh-CN" altLang="en-US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万学生和</a:t>
            </a:r>
            <a:r>
              <a:rPr lang="en-US" altLang="zh-CN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1600</a:t>
            </a:r>
            <a:r>
              <a:rPr lang="zh-CN" altLang="en-US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万校友使用</a:t>
            </a:r>
            <a:r>
              <a:rPr lang="en-AU" altLang="zh-CN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SunGard</a:t>
            </a:r>
            <a:r>
              <a:rPr lang="en-US" altLang="zh-CN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产品，</a:t>
            </a:r>
            <a:r>
              <a:rPr lang="zh-CN" altLang="en-AU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年收入</a:t>
            </a:r>
            <a:r>
              <a:rPr lang="en-AU" altLang="zh-CN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AU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亿美元</a:t>
            </a:r>
          </a:p>
          <a:p>
            <a:pPr indent="342900" algn="l">
              <a:lnSpc>
                <a:spcPct val="80000"/>
              </a:lnSpc>
              <a:spcBef>
                <a:spcPct val="20000"/>
              </a:spcBef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zh-CN" altLang="en-US" sz="28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中国区</a:t>
            </a:r>
          </a:p>
          <a:p>
            <a:pPr marL="1081088" lvl="1" indent="-360363" algn="l">
              <a:lnSpc>
                <a:spcPct val="80000"/>
              </a:lnSpc>
              <a:spcBef>
                <a:spcPct val="20000"/>
              </a:spcBef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zh-CN" altLang="en-US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复旦大学，上海交通大学，同济大学，上海大学    上海外国语大学，上海财经大学，上海中医药大学，上海公安高等专科学校 ，上海海事大学，上海理工大学，上海水产大学，上海应用技术学院 </a:t>
            </a:r>
            <a:r>
              <a:rPr lang="en-US" altLang="zh-CN" sz="2400">
                <a:solidFill>
                  <a:schemeClr val="tx1"/>
                </a:solidFill>
                <a:latin typeface="Arial"/>
                <a:ea typeface="黑体" pitchFamily="2" charset="-122"/>
              </a:rPr>
              <a:t>………</a:t>
            </a:r>
            <a:endParaRPr lang="en-US" altLang="zh-CN" sz="240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marL="1081088" lvl="1" indent="-360363" algn="l">
              <a:lnSpc>
                <a:spcPct val="80000"/>
              </a:lnSpc>
              <a:spcBef>
                <a:spcPct val="20000"/>
              </a:spcBef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zh-CN" altLang="en-US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成都电子科技大学，哈尔滨工程大学，云南财经大学</a:t>
            </a:r>
            <a:r>
              <a:rPr lang="en-US" altLang="zh-CN" sz="2400">
                <a:solidFill>
                  <a:schemeClr val="tx1"/>
                </a:solidFill>
                <a:latin typeface="Arial"/>
                <a:ea typeface="黑体" pitchFamily="2" charset="-122"/>
              </a:rPr>
              <a:t>………</a:t>
            </a:r>
            <a:endParaRPr lang="en-US" altLang="zh-CN" sz="240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marL="1081088" lvl="1" indent="-360363" algn="l">
              <a:lnSpc>
                <a:spcPct val="80000"/>
              </a:lnSpc>
              <a:spcBef>
                <a:spcPct val="20000"/>
              </a:spcBef>
              <a:buClr>
                <a:srgbClr val="B0232A"/>
              </a:buClr>
              <a:buSzPct val="80000"/>
              <a:buFont typeface="Wingdings" pitchFamily="2" charset="2"/>
              <a:buChar char="n"/>
              <a:tabLst>
                <a:tab pos="176213" algn="l"/>
                <a:tab pos="354013" algn="l"/>
              </a:tabLst>
            </a:pPr>
            <a:r>
              <a:rPr lang="zh-CN" altLang="en-US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广州大学城（</a:t>
            </a:r>
            <a:r>
              <a:rPr lang="en-US" altLang="zh-CN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所），上海松江大学城（</a:t>
            </a:r>
            <a:r>
              <a:rPr lang="en-US" altLang="zh-CN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所）    泰州大学城（</a:t>
            </a:r>
            <a:r>
              <a:rPr lang="en-US" altLang="zh-CN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所）</a:t>
            </a:r>
            <a:r>
              <a:rPr lang="en-US" altLang="zh-CN" sz="2400">
                <a:solidFill>
                  <a:schemeClr val="tx1"/>
                </a:solidFill>
                <a:latin typeface="Arial"/>
                <a:ea typeface="黑体" pitchFamily="2" charset="-122"/>
              </a:rPr>
              <a:t>………</a:t>
            </a:r>
            <a:endParaRPr lang="en-US" altLang="zh-CN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4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4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Who we are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B0232A"/>
          </a:solidFill>
          <a:ln w="9525">
            <a:solidFill>
              <a:srgbClr val="B0232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52" name="Text Box 4"/>
          <p:cNvSpPr txBox="1">
            <a:spLocks noChangeArrowheads="1"/>
          </p:cNvSpPr>
          <p:nvPr/>
        </p:nvSpPr>
        <p:spPr bwMode="auto">
          <a:xfrm>
            <a:off x="971550" y="3538538"/>
            <a:ext cx="464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zh-CN" altLang="en-US" sz="3600" dirty="0">
                <a:solidFill>
                  <a:schemeClr val="bg1"/>
                </a:solidFill>
                <a:ea typeface="黑体" pitchFamily="2" charset="-122"/>
              </a:rPr>
              <a:t>一卡通方案介绍</a:t>
            </a:r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3429000"/>
            <a:ext cx="914400" cy="914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914400" y="3427413"/>
            <a:ext cx="8229600" cy="914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5655" name="Picture 7" descr="CLOCKHEAD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8" y="3457575"/>
            <a:ext cx="719137" cy="8350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hlink"/>
        </a:solidFill>
        <a:ln w="38100">
          <a:solidFill>
            <a:schemeClr val="bg1"/>
          </a:solidFill>
          <a:round/>
          <a:headEnd/>
          <a:tailEnd/>
        </a:ln>
        <a:effectLst>
          <a:outerShdw dist="107763" dir="2700000" algn="ctr" rotWithShape="0">
            <a:srgbClr val="808080">
              <a:alpha val="50000"/>
            </a:srgbClr>
          </a:outerShdw>
        </a:effectLst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5C9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5970</TotalTime>
  <Words>2235</Words>
  <Application>Microsoft Office PowerPoint</Application>
  <PresentationFormat>全屏显示(4:3)</PresentationFormat>
  <Paragraphs>330</Paragraphs>
  <Slides>29</Slides>
  <Notes>11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2" baseType="lpstr">
      <vt:lpstr>默认设计模板</vt:lpstr>
      <vt:lpstr>Visio</vt:lpstr>
      <vt:lpstr>位图图像</vt:lpstr>
      <vt:lpstr>幻灯片 1</vt:lpstr>
      <vt:lpstr>幻灯片 2</vt:lpstr>
      <vt:lpstr>Who we are</vt:lpstr>
      <vt:lpstr>幻灯片 4</vt:lpstr>
      <vt:lpstr>幻灯片 5</vt:lpstr>
      <vt:lpstr>业务领域</vt:lpstr>
      <vt:lpstr>为中国客户服务</vt:lpstr>
      <vt:lpstr>教育行业用户</vt:lpstr>
      <vt:lpstr>Who we are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Who we are</vt:lpstr>
      <vt:lpstr>幻灯片 24</vt:lpstr>
      <vt:lpstr>幻灯片 25</vt:lpstr>
      <vt:lpstr>幻灯片 26</vt:lpstr>
      <vt:lpstr>Who we are</vt:lpstr>
      <vt:lpstr>幻灯片 28</vt:lpstr>
      <vt:lpstr>幻灯片 29</vt:lpstr>
    </vt:vector>
  </TitlesOfParts>
  <Company>SunGard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haidong.han</dc:creator>
  <cp:lastModifiedBy>haidong.han</cp:lastModifiedBy>
  <cp:revision>1153</cp:revision>
  <dcterms:created xsi:type="dcterms:W3CDTF">2007-07-27T06:54:27Z</dcterms:created>
  <dcterms:modified xsi:type="dcterms:W3CDTF">2010-05-18T00:41:18Z</dcterms:modified>
</cp:coreProperties>
</file>